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378" r:id="rId2"/>
    <p:sldId id="379" r:id="rId3"/>
    <p:sldId id="380" r:id="rId4"/>
    <p:sldId id="466" r:id="rId5"/>
    <p:sldId id="467" r:id="rId6"/>
    <p:sldId id="468" r:id="rId7"/>
    <p:sldId id="469" r:id="rId8"/>
    <p:sldId id="470" r:id="rId9"/>
    <p:sldId id="471" r:id="rId10"/>
    <p:sldId id="472" r:id="rId11"/>
    <p:sldId id="473" r:id="rId12"/>
    <p:sldId id="474" r:id="rId13"/>
    <p:sldId id="475" r:id="rId14"/>
    <p:sldId id="476" r:id="rId15"/>
    <p:sldId id="477" r:id="rId16"/>
    <p:sldId id="478" r:id="rId17"/>
    <p:sldId id="465" r:id="rId18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黑体" pitchFamily="49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黑体" pitchFamily="49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黑体" pitchFamily="49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黑体" pitchFamily="49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黑体" pitchFamily="49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黑体" pitchFamily="49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黑体" pitchFamily="49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黑体" pitchFamily="49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黑体" pitchFamily="49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  <p:clrMru>
    <a:srgbClr val="0033CC"/>
    <a:srgbClr val="FF0000"/>
    <a:srgbClr val="000000"/>
    <a:srgbClr val="DDDDDD"/>
    <a:srgbClr val="EAEAEA"/>
    <a:srgbClr val="FFFFCC"/>
    <a:srgbClr val="CCECFF"/>
    <a:srgbClr val="000066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93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06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宋体" pitchFamily="2" charset="-122"/>
              </a:defRPr>
            </a:lvl1pPr>
          </a:lstStyle>
          <a:p>
            <a:pPr>
              <a:defRPr/>
            </a:pPr>
            <a:fld id="{D3D6BF73-0E0C-451A-B3E0-9604FE35CAE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="" xmlns:p14="http://schemas.microsoft.com/office/powerpoint/2010/main" val="25683023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3D6BF73-0E0C-451A-B3E0-9604FE35CAE5}" type="slidenum">
              <a:rPr lang="en-US" altLang="zh-CN" smtClean="0"/>
              <a:pPr>
                <a:defRPr/>
              </a:pPr>
              <a:t>1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3" name="备注占位符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 anchor="ctr"/>
          <a:lstStyle/>
          <a:p>
            <a:endParaRPr lang="zh-CN" altLang="en-US" smtClean="0"/>
          </a:p>
        </p:txBody>
      </p:sp>
      <p:sp>
        <p:nvSpPr>
          <p:cNvPr id="71684" name="灯片编号占位符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buFont typeface="Arial" pitchFamily="34" charset="0"/>
              <a:buNone/>
            </a:pPr>
            <a:fld id="{5F01A44E-E7E3-42C7-8C87-280DA8955F50}" type="slidenum">
              <a:rPr lang="zh-CN" altLang="en-US" sz="1200">
                <a:ea typeface="宋体" pitchFamily="2" charset="-122"/>
              </a:rPr>
              <a:pPr algn="r">
                <a:buFont typeface="Arial" pitchFamily="34" charset="0"/>
                <a:buNone/>
              </a:pPr>
              <a:t>2</a:t>
            </a:fld>
            <a:endParaRPr lang="en-US" altLang="zh-CN" sz="1200">
              <a:ea typeface="宋体" pitchFamily="2" charset="-122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2707" name="备注占位符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 anchor="ctr"/>
          <a:lstStyle/>
          <a:p>
            <a:endParaRPr lang="zh-CN" altLang="en-US" dirty="0" smtClean="0"/>
          </a:p>
        </p:txBody>
      </p:sp>
      <p:sp>
        <p:nvSpPr>
          <p:cNvPr id="72708" name="灯片编号占位符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buFont typeface="Arial" pitchFamily="34" charset="0"/>
              <a:buNone/>
            </a:pPr>
            <a:fld id="{25D4B06C-5906-49BB-ACA5-1A9BB2D03212}" type="slidenum">
              <a:rPr lang="zh-CN" altLang="en-US" sz="1200">
                <a:solidFill>
                  <a:srgbClr val="000000"/>
                </a:solidFill>
                <a:ea typeface="宋体" pitchFamily="2" charset="-122"/>
              </a:rPr>
              <a:pPr algn="r">
                <a:buFont typeface="Arial" pitchFamily="34" charset="0"/>
                <a:buNone/>
              </a:pPr>
              <a:t>3</a:t>
            </a:fld>
            <a:endParaRPr lang="en-US" altLang="zh-CN" sz="1200">
              <a:solidFill>
                <a:srgbClr val="000000"/>
              </a:solidFill>
              <a:ea typeface="宋体" pitchFamily="2" charset="-12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gray">
          <a:xfrm>
            <a:off x="8004175" y="0"/>
            <a:ext cx="1139825" cy="6858000"/>
          </a:xfrm>
          <a:prstGeom prst="rect">
            <a:avLst/>
          </a:prstGeom>
          <a:solidFill>
            <a:schemeClr val="bg2">
              <a:alpha val="39999"/>
            </a:schemeClr>
          </a:solidFill>
          <a:ln>
            <a:noFill/>
          </a:ln>
          <a:effectLst/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9pPr>
          </a:lstStyle>
          <a:p>
            <a:pPr eaLnBrk="1" hangingPunct="1">
              <a:defRPr/>
            </a:pPr>
            <a:endParaRPr lang="zh-CN" altLang="en-US" smtClean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4638675"/>
            <a:ext cx="9144000" cy="2219325"/>
          </a:xfrm>
          <a:prstGeom prst="rect">
            <a:avLst/>
          </a:prstGeom>
          <a:solidFill>
            <a:schemeClr val="folHlink">
              <a:alpha val="30980"/>
            </a:schemeClr>
          </a:solidFill>
          <a:ln>
            <a:noFill/>
          </a:ln>
          <a:effectLst/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9pPr>
          </a:lstStyle>
          <a:p>
            <a:pPr eaLnBrk="1" hangingPunct="1">
              <a:defRPr/>
            </a:pPr>
            <a:endParaRPr lang="zh-CN" altLang="en-US" smtClean="0"/>
          </a:p>
        </p:txBody>
      </p:sp>
      <p:sp>
        <p:nvSpPr>
          <p:cNvPr id="5" name="AutoShape 6"/>
          <p:cNvSpPr>
            <a:spLocks noChangeArrowheads="1"/>
          </p:cNvSpPr>
          <p:nvPr/>
        </p:nvSpPr>
        <p:spPr bwMode="gray">
          <a:xfrm>
            <a:off x="7696200" y="5943600"/>
            <a:ext cx="609600" cy="533400"/>
          </a:xfrm>
          <a:prstGeom prst="hexagon">
            <a:avLst>
              <a:gd name="adj" fmla="val 28571"/>
              <a:gd name="vf" fmla="val 115470"/>
            </a:avLst>
          </a:prstGeom>
          <a:solidFill>
            <a:schemeClr val="tx2"/>
          </a:solidFill>
          <a:ln>
            <a:noFill/>
          </a:ln>
          <a:effectLst/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9pPr>
          </a:lstStyle>
          <a:p>
            <a:pPr eaLnBrk="1" hangingPunct="1">
              <a:defRPr/>
            </a:pPr>
            <a:endParaRPr lang="zh-CN" altLang="en-US" smtClean="0"/>
          </a:p>
        </p:txBody>
      </p:sp>
      <p:sp>
        <p:nvSpPr>
          <p:cNvPr id="6" name="AutoShape 7"/>
          <p:cNvSpPr>
            <a:spLocks noChangeArrowheads="1"/>
          </p:cNvSpPr>
          <p:nvPr/>
        </p:nvSpPr>
        <p:spPr bwMode="gray">
          <a:xfrm>
            <a:off x="8229600" y="5638800"/>
            <a:ext cx="609600" cy="533400"/>
          </a:xfrm>
          <a:prstGeom prst="hexagon">
            <a:avLst>
              <a:gd name="adj" fmla="val 28571"/>
              <a:gd name="vf" fmla="val 115470"/>
            </a:avLst>
          </a:prstGeom>
          <a:solidFill>
            <a:schemeClr val="tx2"/>
          </a:solidFill>
          <a:ln>
            <a:noFill/>
          </a:ln>
          <a:effectLst/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9pPr>
          </a:lstStyle>
          <a:p>
            <a:pPr eaLnBrk="1" hangingPunct="1">
              <a:defRPr/>
            </a:pPr>
            <a:endParaRPr lang="zh-CN" altLang="en-US" smtClean="0"/>
          </a:p>
        </p:txBody>
      </p:sp>
      <p:sp>
        <p:nvSpPr>
          <p:cNvPr id="7" name="AutoShape 8"/>
          <p:cNvSpPr>
            <a:spLocks noChangeArrowheads="1"/>
          </p:cNvSpPr>
          <p:nvPr/>
        </p:nvSpPr>
        <p:spPr bwMode="gray">
          <a:xfrm>
            <a:off x="8220075" y="6229350"/>
            <a:ext cx="609600" cy="533400"/>
          </a:xfrm>
          <a:prstGeom prst="hexagon">
            <a:avLst>
              <a:gd name="adj" fmla="val 28571"/>
              <a:gd name="vf" fmla="val 115470"/>
            </a:avLst>
          </a:prstGeom>
          <a:solidFill>
            <a:schemeClr val="tx2"/>
          </a:solidFill>
          <a:ln>
            <a:noFill/>
          </a:ln>
          <a:effectLst/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9pPr>
          </a:lstStyle>
          <a:p>
            <a:pPr eaLnBrk="1" hangingPunct="1">
              <a:defRPr/>
            </a:pPr>
            <a:endParaRPr lang="zh-CN" altLang="en-US" smtClean="0"/>
          </a:p>
        </p:txBody>
      </p:sp>
      <p:pic>
        <p:nvPicPr>
          <p:cNvPr id="8" name="Picture 9" descr="hebeu_logo_01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70981"/>
          <a:stretch>
            <a:fillRect/>
          </a:stretch>
        </p:blipFill>
        <p:spPr bwMode="auto">
          <a:xfrm>
            <a:off x="0" y="0"/>
            <a:ext cx="1692275" cy="156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7" name="Rectangle 9"/>
          <p:cNvSpPr>
            <a:spLocks noGrp="1" noChangeArrowheads="1"/>
          </p:cNvSpPr>
          <p:nvPr>
            <p:ph type="ctrTitle"/>
          </p:nvPr>
        </p:nvSpPr>
        <p:spPr bwMode="gray">
          <a:xfrm>
            <a:off x="1143000" y="990600"/>
            <a:ext cx="6705600" cy="1012825"/>
          </a:xfrm>
        </p:spPr>
        <p:txBody>
          <a:bodyPr/>
          <a:lstStyle>
            <a:lvl1pPr algn="ctr">
              <a:defRPr sz="36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9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3352800" y="6553200"/>
            <a:ext cx="2133600" cy="152400"/>
          </a:xfrm>
        </p:spPr>
        <p:txBody>
          <a:bodyPr/>
          <a:lstStyle>
            <a:lvl1pPr algn="r">
              <a:defRPr sz="1000">
                <a:solidFill>
                  <a:schemeClr val="tx2"/>
                </a:solidFill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" name="Rectangle 11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04800" y="6477000"/>
            <a:ext cx="2590800" cy="228600"/>
          </a:xfrm>
          <a:prstGeom prst="rect">
            <a:avLst/>
          </a:prstGeom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chemeClr val="tx2"/>
                </a:solidFill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11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210550" y="6467475"/>
            <a:ext cx="533400" cy="244475"/>
          </a:xfrm>
        </p:spPr>
        <p:txBody>
          <a:bodyPr/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BFF90B88-0BB3-40BF-A141-B62233B5DF6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52A0E4-C845-445B-A9F0-05653295010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53200" y="381000"/>
            <a:ext cx="1835150" cy="594360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044575" y="381000"/>
            <a:ext cx="5356225" cy="594360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86CAB5-77C0-49BE-8CEE-A028A9554A3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标题，文本与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43000" y="381000"/>
            <a:ext cx="6705600" cy="563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1044575" y="1076325"/>
            <a:ext cx="3595688" cy="5248275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4792663" y="1076325"/>
            <a:ext cx="3595687" cy="25479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4792663" y="3776663"/>
            <a:ext cx="3595687" cy="2547937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430662-ABDC-4507-8F7F-5923B62624E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88486F-6EFE-4E7F-A539-D911E4EA8B6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B43802-A80C-4B86-90C2-CC38A1707DE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044575" y="1076325"/>
            <a:ext cx="3595688" cy="5248275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792663" y="1076325"/>
            <a:ext cx="3595687" cy="5248275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5C6ACC-DDE4-4230-A810-50A96F555AA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8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4D8E3F-208D-4C10-9A5F-C24D1848FBF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4DF713-7044-4E82-89AB-80EAF0DD31F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D82F88-8525-4D1C-AA36-2EC8457ED7E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71D31F-74AE-4D7E-8935-213496F1243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3C04E8-4015-4C37-ABD4-B6378FBCA86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Freeform 2"/>
          <p:cNvSpPr>
            <a:spLocks/>
          </p:cNvSpPr>
          <p:nvPr/>
        </p:nvSpPr>
        <p:spPr bwMode="gray">
          <a:xfrm>
            <a:off x="-9525" y="344488"/>
            <a:ext cx="9153525" cy="633412"/>
          </a:xfrm>
          <a:custGeom>
            <a:avLst/>
            <a:gdLst>
              <a:gd name="T0" fmla="*/ 0 w 5049"/>
              <a:gd name="T1" fmla="*/ 0 h 1471"/>
              <a:gd name="T2" fmla="*/ 2147483646 w 5049"/>
              <a:gd name="T3" fmla="*/ 159643076 h 1471"/>
              <a:gd name="T4" fmla="*/ 2147483646 w 5049"/>
              <a:gd name="T5" fmla="*/ 2147483646 h 1471"/>
              <a:gd name="T6" fmla="*/ 0 w 5049"/>
              <a:gd name="T7" fmla="*/ 2147483646 h 1471"/>
              <a:gd name="T8" fmla="*/ 0 w 5049"/>
              <a:gd name="T9" fmla="*/ 0 h 147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049" h="1471">
                <a:moveTo>
                  <a:pt x="0" y="0"/>
                </a:moveTo>
                <a:lnTo>
                  <a:pt x="5049" y="2"/>
                </a:lnTo>
                <a:lnTo>
                  <a:pt x="5048" y="1458"/>
                </a:lnTo>
                <a:lnTo>
                  <a:pt x="0" y="1471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zh-CN" altLang="en-US"/>
          </a:p>
        </p:txBody>
      </p:sp>
      <p:grpSp>
        <p:nvGrpSpPr>
          <p:cNvPr id="1027" name="Group 3"/>
          <p:cNvGrpSpPr>
            <a:grpSpLocks/>
          </p:cNvGrpSpPr>
          <p:nvPr/>
        </p:nvGrpSpPr>
        <p:grpSpPr bwMode="auto">
          <a:xfrm>
            <a:off x="0" y="0"/>
            <a:ext cx="990600" cy="6858000"/>
            <a:chOff x="5040" y="0"/>
            <a:chExt cx="720" cy="4320"/>
          </a:xfrm>
        </p:grpSpPr>
        <p:sp>
          <p:nvSpPr>
            <p:cNvPr id="1036" name="Rectangle 4"/>
            <p:cNvSpPr>
              <a:spLocks noChangeArrowheads="1"/>
            </p:cNvSpPr>
            <p:nvPr/>
          </p:nvSpPr>
          <p:spPr bwMode="gray">
            <a:xfrm>
              <a:off x="5042" y="0"/>
              <a:ext cx="718" cy="4320"/>
            </a:xfrm>
            <a:prstGeom prst="rect">
              <a:avLst/>
            </a:prstGeom>
            <a:solidFill>
              <a:schemeClr val="folHlink">
                <a:alpha val="39999"/>
              </a:schemeClr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黑体" panose="02010609060101010101" pitchFamily="49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黑体" panose="02010609060101010101" pitchFamily="49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黑体" panose="02010609060101010101" pitchFamily="49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黑体" panose="02010609060101010101" pitchFamily="49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黑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黑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黑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黑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黑体" panose="02010609060101010101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1037" name="Rectangle 5"/>
            <p:cNvSpPr>
              <a:spLocks noChangeArrowheads="1"/>
            </p:cNvSpPr>
            <p:nvPr/>
          </p:nvSpPr>
          <p:spPr bwMode="gray">
            <a:xfrm>
              <a:off x="5040" y="219"/>
              <a:ext cx="720" cy="393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黑体" panose="02010609060101010101" pitchFamily="49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黑体" panose="02010609060101010101" pitchFamily="49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黑体" panose="02010609060101010101" pitchFamily="49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黑体" panose="02010609060101010101" pitchFamily="49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黑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黑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黑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黑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黑体" panose="02010609060101010101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</p:grpSp>
      <p:sp>
        <p:nvSpPr>
          <p:cNvPr id="1028" name="AutoShape 6"/>
          <p:cNvSpPr>
            <a:spLocks noChangeArrowheads="1"/>
          </p:cNvSpPr>
          <p:nvPr/>
        </p:nvSpPr>
        <p:spPr bwMode="gray">
          <a:xfrm>
            <a:off x="8131175" y="5943600"/>
            <a:ext cx="609600" cy="533400"/>
          </a:xfrm>
          <a:prstGeom prst="hexagon">
            <a:avLst>
              <a:gd name="adj" fmla="val 28571"/>
              <a:gd name="vf" fmla="val 115470"/>
            </a:avLst>
          </a:prstGeom>
          <a:solidFill>
            <a:srgbClr val="5086C2">
              <a:alpha val="34901"/>
            </a:srgbClr>
          </a:solidFill>
          <a:ln>
            <a:noFill/>
          </a:ln>
          <a:effectLst/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9pPr>
          </a:lstStyle>
          <a:p>
            <a:pPr eaLnBrk="1" hangingPunct="1">
              <a:defRPr/>
            </a:pPr>
            <a:endParaRPr lang="zh-CN" altLang="en-US" smtClean="0"/>
          </a:p>
        </p:txBody>
      </p:sp>
      <p:sp>
        <p:nvSpPr>
          <p:cNvPr id="1029" name="AutoShape 7"/>
          <p:cNvSpPr>
            <a:spLocks noChangeArrowheads="1"/>
          </p:cNvSpPr>
          <p:nvPr/>
        </p:nvSpPr>
        <p:spPr bwMode="gray">
          <a:xfrm>
            <a:off x="8664575" y="5638800"/>
            <a:ext cx="609600" cy="533400"/>
          </a:xfrm>
          <a:prstGeom prst="hexagon">
            <a:avLst>
              <a:gd name="adj" fmla="val 28571"/>
              <a:gd name="vf" fmla="val 115470"/>
            </a:avLst>
          </a:prstGeom>
          <a:solidFill>
            <a:srgbClr val="5086C2">
              <a:alpha val="34901"/>
            </a:srgbClr>
          </a:solidFill>
          <a:ln>
            <a:noFill/>
          </a:ln>
          <a:effectLst/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9pPr>
          </a:lstStyle>
          <a:p>
            <a:pPr eaLnBrk="1" hangingPunct="1">
              <a:defRPr/>
            </a:pPr>
            <a:endParaRPr lang="zh-CN" altLang="en-US" smtClean="0"/>
          </a:p>
        </p:txBody>
      </p:sp>
      <p:sp>
        <p:nvSpPr>
          <p:cNvPr id="1030" name="AutoShape 8"/>
          <p:cNvSpPr>
            <a:spLocks noChangeArrowheads="1"/>
          </p:cNvSpPr>
          <p:nvPr/>
        </p:nvSpPr>
        <p:spPr bwMode="gray">
          <a:xfrm>
            <a:off x="8655050" y="6229350"/>
            <a:ext cx="609600" cy="533400"/>
          </a:xfrm>
          <a:prstGeom prst="hexagon">
            <a:avLst>
              <a:gd name="adj" fmla="val 28571"/>
              <a:gd name="vf" fmla="val 115470"/>
            </a:avLst>
          </a:prstGeom>
          <a:solidFill>
            <a:srgbClr val="5086C2">
              <a:alpha val="34901"/>
            </a:srgbClr>
          </a:solidFill>
          <a:ln>
            <a:noFill/>
          </a:ln>
          <a:effectLst/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9pPr>
          </a:lstStyle>
          <a:p>
            <a:pPr eaLnBrk="1" hangingPunct="1">
              <a:defRPr/>
            </a:pPr>
            <a:endParaRPr lang="zh-CN" altLang="en-US" smtClean="0"/>
          </a:p>
        </p:txBody>
      </p:sp>
      <p:sp>
        <p:nvSpPr>
          <p:cNvPr id="1031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4575" y="1076325"/>
            <a:ext cx="7343775" cy="524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519863"/>
            <a:ext cx="2133600" cy="2444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86750" y="6386513"/>
            <a:ext cx="457200" cy="2286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chemeClr val="bg1"/>
                </a:solidFill>
                <a:latin typeface="Verdana" pitchFamily="34" charset="0"/>
                <a:ea typeface="宋体" pitchFamily="2" charset="-122"/>
              </a:defRPr>
            </a:lvl1pPr>
          </a:lstStyle>
          <a:p>
            <a:pPr>
              <a:defRPr/>
            </a:pPr>
            <a:fld id="{A497F5AF-497B-40DF-8702-DB5B186FA5F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2" name="Rectangle 12"/>
          <p:cNvSpPr>
            <a:spLocks noGrp="1" noChangeArrowheads="1"/>
          </p:cNvSpPr>
          <p:nvPr>
            <p:ph type="title"/>
          </p:nvPr>
        </p:nvSpPr>
        <p:spPr bwMode="white">
          <a:xfrm>
            <a:off x="1143000" y="381000"/>
            <a:ext cx="6705600" cy="56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pic>
        <p:nvPicPr>
          <p:cNvPr id="3" name="Picture 13" descr="logo(透明)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39688" y="133350"/>
            <a:ext cx="1079500" cy="941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66" r:id="rId2"/>
    <p:sldLayoutId id="2147483767" r:id="rId3"/>
    <p:sldLayoutId id="2147483768" r:id="rId4"/>
    <p:sldLayoutId id="2147483769" r:id="rId5"/>
    <p:sldLayoutId id="2147483770" r:id="rId6"/>
    <p:sldLayoutId id="2147483771" r:id="rId7"/>
    <p:sldLayoutId id="2147483772" r:id="rId8"/>
    <p:sldLayoutId id="2147483773" r:id="rId9"/>
    <p:sldLayoutId id="2147483774" r:id="rId10"/>
    <p:sldLayoutId id="2147483775" r:id="rId11"/>
    <p:sldLayoutId id="2147483776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微软雅黑" panose="020B0503020204020204" pitchFamily="34" charset="-122"/>
          <a:ea typeface="微软雅黑" panose="020B0503020204020204" pitchFamily="34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微软雅黑" panose="020B0503020204020204" pitchFamily="34" charset="-122"/>
          <a:ea typeface="微软雅黑" panose="020B0503020204020204" pitchFamily="34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微软雅黑" panose="020B0503020204020204" pitchFamily="34" charset="-122"/>
          <a:ea typeface="微软雅黑" panose="020B0503020204020204" pitchFamily="34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微软雅黑" panose="020B0503020204020204" pitchFamily="34" charset="-122"/>
          <a:ea typeface="微软雅黑" panose="020B0503020204020204" pitchFamily="34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微软雅黑" panose="020B0503020204020204" pitchFamily="34" charset="-122"/>
          <a:ea typeface="微软雅黑" panose="020B0503020204020204" pitchFamily="34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微软雅黑" panose="020B0503020204020204" pitchFamily="34" charset="-122"/>
          <a:ea typeface="微软雅黑" panose="020B0503020204020204" pitchFamily="34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微软雅黑" panose="020B0503020204020204" pitchFamily="34" charset="-122"/>
          <a:ea typeface="微软雅黑" panose="020B0503020204020204" pitchFamily="34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微软雅黑" panose="020B0503020204020204" pitchFamily="34" charset="-122"/>
          <a:ea typeface="微软雅黑" panose="020B0503020204020204" pitchFamily="34" charset="-122"/>
        </a:defRPr>
      </a:lvl9pPr>
    </p:titleStyle>
    <p:bodyStyle>
      <a:lvl1pPr marL="342900" indent="-342900" algn="just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v"/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just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600" kern="1200">
          <a:solidFill>
            <a:srgbClr val="000000"/>
          </a:solidFill>
          <a:latin typeface="黑体" panose="02010609060101010101" pitchFamily="49" charset="-122"/>
          <a:ea typeface="黑体" panose="02010609060101010101" pitchFamily="49" charset="-122"/>
          <a:cs typeface="+mn-cs"/>
        </a:defRPr>
      </a:lvl2pPr>
      <a:lvl3pPr marL="1143000" indent="-228600" algn="just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 kern="1200">
          <a:solidFill>
            <a:srgbClr val="000000"/>
          </a:solidFill>
          <a:latin typeface="黑体" panose="02010609060101010101" pitchFamily="49" charset="-122"/>
          <a:ea typeface="黑体" panose="02010609060101010101" pitchFamily="49" charset="-122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rgbClr val="000000"/>
          </a:solidFill>
          <a:latin typeface="Arial" panose="020B0604020202020204" pitchFamily="34" charset="0"/>
          <a:ea typeface="黑体" panose="02010609060101010101" pitchFamily="49" charset="-122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rgbClr val="000000"/>
          </a:solidFill>
          <a:latin typeface="Arial" panose="020B0604020202020204" pitchFamily="34" charset="0"/>
          <a:ea typeface="黑体" panose="02010609060101010101" pitchFamily="49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 idx="4294967295"/>
          </p:nvPr>
        </p:nvSpPr>
        <p:spPr bwMode="gray">
          <a:xfrm>
            <a:off x="684213" y="1628775"/>
            <a:ext cx="7634287" cy="1512888"/>
          </a:xfrm>
        </p:spPr>
        <p:txBody>
          <a:bodyPr/>
          <a:lstStyle/>
          <a:p>
            <a:pPr algn="ctr" eaLnBrk="1" hangingPunct="1"/>
            <a:r>
              <a:rPr lang="zh-CN" altLang="en-US" sz="2800" dirty="0" smtClean="0">
                <a:solidFill>
                  <a:schemeClr val="accent1"/>
                </a:solidFill>
              </a:rPr>
              <a:t>兽医药理学基础知识</a:t>
            </a:r>
            <a:r>
              <a:rPr lang="zh-CN" altLang="en-US" dirty="0" smtClean="0">
                <a:solidFill>
                  <a:schemeClr val="accent1"/>
                </a:solidFill>
              </a:rPr>
              <a:t/>
            </a:r>
            <a:br>
              <a:rPr lang="zh-CN" altLang="en-US" dirty="0" smtClean="0">
                <a:solidFill>
                  <a:schemeClr val="accent1"/>
                </a:solidFill>
              </a:rPr>
            </a:br>
            <a:r>
              <a:rPr lang="zh-CN" altLang="en-US" dirty="0" smtClean="0">
                <a:solidFill>
                  <a:schemeClr val="accent1"/>
                </a:solidFill>
              </a:rPr>
              <a:t>兽药对动物疾病的“护驾”之旅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987824" y="4077072"/>
            <a:ext cx="46085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>
                <a:solidFill>
                  <a:srgbClr val="FF0000"/>
                </a:solidFill>
              </a:rPr>
              <a:t>第十二章 第十二讲</a:t>
            </a:r>
            <a:endParaRPr lang="zh-CN" altLang="en-US" sz="32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75856" y="5085184"/>
            <a:ext cx="3528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/>
              <a:t>主讲教师：翟新国</a:t>
            </a:r>
            <a:endParaRPr lang="zh-CN" alt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六、</a:t>
            </a:r>
            <a:r>
              <a:rPr lang="zh-CN" altLang="en-US" dirty="0" smtClean="0"/>
              <a:t>不良反应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4575" y="1076325"/>
            <a:ext cx="7343849" cy="524827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zh-CN" altLang="en-US" sz="2400" b="1" dirty="0" smtClean="0">
                <a:ea typeface="仿宋_GB2312" pitchFamily="49" charset="-122"/>
              </a:rPr>
              <a:t>氟</a:t>
            </a:r>
            <a:r>
              <a:rPr lang="zh-CN" altLang="en-US" sz="2400" b="1" dirty="0" smtClean="0">
                <a:ea typeface="仿宋_GB2312" pitchFamily="49" charset="-122"/>
              </a:rPr>
              <a:t>喹诺酮类药物的毒副作用小，安全范围大，主要</a:t>
            </a:r>
            <a:endParaRPr lang="en-US" altLang="zh-CN" sz="2400" b="1" dirty="0" smtClean="0">
              <a:ea typeface="仿宋_GB2312" pitchFamily="49" charset="-122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zh-CN" altLang="en-US" sz="2400" b="1" dirty="0" smtClean="0">
                <a:ea typeface="仿宋_GB2312" pitchFamily="49" charset="-122"/>
              </a:rPr>
              <a:t>的不良反应有：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zh-CN" altLang="en-US" sz="2400" b="1" dirty="0" smtClean="0">
                <a:ea typeface="仿宋_GB2312" pitchFamily="49" charset="-122"/>
              </a:rPr>
              <a:t>        ① 对负重关节的软组织生长有不良影响，</a:t>
            </a:r>
            <a:r>
              <a:rPr lang="zh-CN" altLang="en-US" sz="2400" b="1" dirty="0" smtClean="0">
                <a:solidFill>
                  <a:srgbClr val="FF0000"/>
                </a:solidFill>
                <a:ea typeface="仿宋_GB2312" pitchFamily="49" charset="-122"/>
              </a:rPr>
              <a:t>禁用于</a:t>
            </a:r>
            <a:r>
              <a:rPr lang="zh-CN" altLang="en-US" sz="2400" b="1" dirty="0" smtClean="0">
                <a:solidFill>
                  <a:srgbClr val="FF0000"/>
                </a:solidFill>
                <a:ea typeface="仿宋_GB2312" pitchFamily="49" charset="-122"/>
              </a:rPr>
              <a:t>幼龄</a:t>
            </a:r>
            <a:r>
              <a:rPr lang="zh-CN" altLang="en-US" sz="2400" b="1" dirty="0" smtClean="0">
                <a:solidFill>
                  <a:srgbClr val="FF0000"/>
                </a:solidFill>
                <a:ea typeface="仿宋_GB2312" pitchFamily="49" charset="-122"/>
              </a:rPr>
              <a:t>动物和孕畜；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zh-CN" altLang="en-US" sz="2400" b="1" dirty="0" smtClean="0">
                <a:ea typeface="仿宋_GB2312" pitchFamily="49" charset="-122"/>
              </a:rPr>
              <a:t>        ②在尿中可形成结晶，损伤尿道，尤其是使用</a:t>
            </a:r>
            <a:r>
              <a:rPr lang="zh-CN" altLang="en-US" sz="2400" b="1" dirty="0" smtClean="0">
                <a:ea typeface="仿宋_GB2312" pitchFamily="49" charset="-122"/>
              </a:rPr>
              <a:t>剂量过</a:t>
            </a:r>
            <a:r>
              <a:rPr lang="zh-CN" altLang="en-US" sz="2400" b="1" dirty="0" smtClean="0">
                <a:ea typeface="仿宋_GB2312" pitchFamily="49" charset="-122"/>
              </a:rPr>
              <a:t>大，或动物饮水不足时更易发生；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zh-CN" altLang="en-US" sz="2400" b="1" dirty="0" smtClean="0">
                <a:ea typeface="仿宋_GB2312" pitchFamily="49" charset="-122"/>
              </a:rPr>
              <a:t>        ③胃肠道反应：剂量过大，导致动物食欲</a:t>
            </a:r>
            <a:r>
              <a:rPr lang="zh-CN" altLang="en-US" sz="2400" b="1" dirty="0" smtClean="0">
                <a:ea typeface="仿宋_GB2312" pitchFamily="49" charset="-122"/>
              </a:rPr>
              <a:t>下降或废绝</a:t>
            </a:r>
            <a:r>
              <a:rPr lang="zh-CN" altLang="en-US" sz="2400" b="1" dirty="0" smtClean="0">
                <a:ea typeface="仿宋_GB2312" pitchFamily="49" charset="-122"/>
              </a:rPr>
              <a:t>，饮欲增加，腹泻；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zh-CN" altLang="en-US" sz="2400" b="1" dirty="0" smtClean="0">
                <a:ea typeface="仿宋_GB2312" pitchFamily="49" charset="-122"/>
              </a:rPr>
              <a:t>        ④中枢神经反应：犬中毒时兴奋，鸡中毒时先兴奋</a:t>
            </a:r>
            <a:r>
              <a:rPr lang="zh-CN" altLang="en-US" sz="2400" b="1" dirty="0" smtClean="0">
                <a:ea typeface="仿宋_GB2312" pitchFamily="49" charset="-122"/>
              </a:rPr>
              <a:t>、后</a:t>
            </a:r>
            <a:r>
              <a:rPr lang="zh-CN" altLang="en-US" sz="2400" b="1" dirty="0" smtClean="0">
                <a:ea typeface="仿宋_GB2312" pitchFamily="49" charset="-122"/>
              </a:rPr>
              <a:t>呆滞或昏迷死亡；</a:t>
            </a:r>
          </a:p>
          <a:p>
            <a:pPr eaLnBrk="1" hangingPunct="1">
              <a:buFontTx/>
              <a:buNone/>
            </a:pPr>
            <a:r>
              <a:rPr lang="zh-CN" altLang="en-US" sz="2400" b="1" dirty="0" smtClean="0">
                <a:ea typeface="仿宋_GB2312" pitchFamily="49" charset="-122"/>
              </a:rPr>
              <a:t>        ⑤肝细胞损害：给雏鸡高浓度饮水，或长时间混</a:t>
            </a:r>
            <a:r>
              <a:rPr lang="zh-CN" altLang="en-US" sz="2400" b="1" dirty="0" smtClean="0">
                <a:ea typeface="仿宋_GB2312" pitchFamily="49" charset="-122"/>
              </a:rPr>
              <a:t>饲易</a:t>
            </a:r>
            <a:r>
              <a:rPr lang="zh-CN" altLang="en-US" sz="2400" b="1" dirty="0" smtClean="0">
                <a:ea typeface="仿宋_GB2312" pitchFamily="49" charset="-122"/>
              </a:rPr>
              <a:t>导致肝细胞变形或坏死，以环丙沙星尤为明显。</a:t>
            </a:r>
            <a:endParaRPr lang="zh-CN" altLang="en-US" sz="2400" dirty="0" smtClean="0">
              <a:ea typeface="仿宋_GB2312" pitchFamily="49" charset="-122"/>
            </a:endParaRPr>
          </a:p>
          <a:p>
            <a:endParaRPr lang="zh-CN" alt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七、</a:t>
            </a:r>
            <a:r>
              <a:rPr lang="zh-CN" altLang="zh-CN" dirty="0" smtClean="0"/>
              <a:t>兽医</a:t>
            </a:r>
            <a:r>
              <a:rPr lang="zh-CN" altLang="en-US" dirty="0" smtClean="0"/>
              <a:t>临床</a:t>
            </a:r>
            <a:r>
              <a:rPr lang="zh-CN" altLang="en-US" dirty="0" smtClean="0"/>
              <a:t>应用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11560" y="1052736"/>
            <a:ext cx="7848872" cy="5248275"/>
          </a:xfrm>
        </p:spPr>
        <p:txBody>
          <a:bodyPr/>
          <a:lstStyle/>
          <a:p>
            <a:pPr indent="342900" algn="l">
              <a:lnSpc>
                <a:spcPts val="3000"/>
              </a:lnSpc>
              <a:spcBef>
                <a:spcPts val="0"/>
              </a:spcBef>
              <a:buFontTx/>
              <a:buNone/>
            </a:pPr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  <a:ea typeface="仿宋_GB2312" pitchFamily="49" charset="-122"/>
              </a:rPr>
              <a:t>我国</a:t>
            </a:r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  <a:ea typeface="仿宋_GB2312" pitchFamily="49" charset="-122"/>
              </a:rPr>
              <a:t>批准在兽医临床应用的喹诺酮类药物有</a:t>
            </a:r>
            <a:r>
              <a:rPr lang="en-US" altLang="zh-CN" sz="2400" b="1" dirty="0" smtClean="0">
                <a:solidFill>
                  <a:srgbClr val="FF0000"/>
                </a:solidFill>
                <a:latin typeface="宋体" pitchFamily="2" charset="-122"/>
                <a:ea typeface="仿宋_GB2312" pitchFamily="49" charset="-122"/>
              </a:rPr>
              <a:t>:</a:t>
            </a:r>
          </a:p>
          <a:p>
            <a:pPr indent="342900" algn="l">
              <a:lnSpc>
                <a:spcPts val="3000"/>
              </a:lnSpc>
              <a:spcBef>
                <a:spcPts val="0"/>
              </a:spcBef>
              <a:buFontTx/>
              <a:buNone/>
            </a:pPr>
            <a:r>
              <a:rPr lang="en-US" altLang="zh-CN" sz="2400" b="1" dirty="0" smtClean="0">
                <a:latin typeface="宋体" pitchFamily="2" charset="-122"/>
                <a:ea typeface="仿宋_GB2312" pitchFamily="49" charset="-122"/>
              </a:rPr>
              <a:t>①</a:t>
            </a:r>
            <a:r>
              <a:rPr lang="zh-CN" altLang="en-US" sz="2400" b="1" dirty="0" smtClean="0">
                <a:latin typeface="宋体" pitchFamily="2" charset="-122"/>
                <a:ea typeface="仿宋_GB2312" pitchFamily="49" charset="-122"/>
              </a:rPr>
              <a:t>诺氟沙星</a:t>
            </a:r>
            <a:r>
              <a:rPr lang="en-US" altLang="zh-CN" sz="2400" b="1" dirty="0" smtClean="0">
                <a:latin typeface="宋体" pitchFamily="2" charset="-122"/>
                <a:ea typeface="仿宋_GB2312" pitchFamily="49" charset="-122"/>
              </a:rPr>
              <a:t>(</a:t>
            </a:r>
            <a:r>
              <a:rPr lang="zh-CN" altLang="en-US" sz="2400" b="1" dirty="0" smtClean="0">
                <a:latin typeface="宋体" pitchFamily="2" charset="-122"/>
                <a:ea typeface="仿宋_GB2312" pitchFamily="49" charset="-122"/>
              </a:rPr>
              <a:t>氟派酸</a:t>
            </a:r>
            <a:r>
              <a:rPr lang="en-US" altLang="zh-CN" sz="2400" b="1" dirty="0" smtClean="0">
                <a:latin typeface="宋体" pitchFamily="2" charset="-122"/>
                <a:ea typeface="仿宋_GB2312" pitchFamily="49" charset="-122"/>
              </a:rPr>
              <a:t>)</a:t>
            </a:r>
            <a:r>
              <a:rPr lang="zh-CN" altLang="en-US" sz="2400" b="1" dirty="0" smtClean="0">
                <a:latin typeface="宋体" pitchFamily="2" charset="-122"/>
                <a:ea typeface="仿宋_GB2312" pitchFamily="49" charset="-122"/>
              </a:rPr>
              <a:t>、 ②培氟沙星</a:t>
            </a:r>
            <a:r>
              <a:rPr lang="en-US" altLang="zh-CN" sz="2400" b="1" dirty="0" smtClean="0">
                <a:latin typeface="宋体" pitchFamily="2" charset="-122"/>
                <a:ea typeface="仿宋_GB2312" pitchFamily="49" charset="-122"/>
              </a:rPr>
              <a:t>(</a:t>
            </a:r>
            <a:r>
              <a:rPr lang="zh-CN" altLang="en-US" sz="2400" b="1" dirty="0" smtClean="0">
                <a:latin typeface="宋体" pitchFamily="2" charset="-122"/>
                <a:ea typeface="仿宋_GB2312" pitchFamily="49" charset="-122"/>
              </a:rPr>
              <a:t>甲氟派酸</a:t>
            </a:r>
            <a:r>
              <a:rPr lang="en-US" altLang="zh-CN" sz="2400" b="1" dirty="0" smtClean="0">
                <a:latin typeface="宋体" pitchFamily="2" charset="-122"/>
                <a:ea typeface="仿宋_GB2312" pitchFamily="49" charset="-122"/>
              </a:rPr>
              <a:t>)</a:t>
            </a:r>
            <a:r>
              <a:rPr lang="zh-CN" altLang="en-US" sz="2400" b="1" dirty="0" smtClean="0">
                <a:latin typeface="宋体" pitchFamily="2" charset="-122"/>
                <a:ea typeface="仿宋_GB2312" pitchFamily="49" charset="-122"/>
              </a:rPr>
              <a:t>、  ③</a:t>
            </a:r>
            <a:r>
              <a:rPr lang="zh-CN" altLang="en-US" sz="2400" b="1" dirty="0" smtClean="0">
                <a:latin typeface="宋体" pitchFamily="2" charset="-122"/>
                <a:ea typeface="仿宋_GB2312" pitchFamily="49" charset="-122"/>
              </a:rPr>
              <a:t>氧</a:t>
            </a:r>
            <a:r>
              <a:rPr lang="zh-CN" altLang="en-US" sz="2400" b="1" dirty="0" smtClean="0">
                <a:latin typeface="宋体" pitchFamily="2" charset="-122"/>
                <a:ea typeface="仿宋_GB2312" pitchFamily="49" charset="-122"/>
              </a:rPr>
              <a:t>氟沙</a:t>
            </a:r>
            <a:r>
              <a:rPr lang="zh-CN" altLang="en-US" sz="2400" b="1" dirty="0" smtClean="0">
                <a:latin typeface="宋体" pitchFamily="2" charset="-122"/>
                <a:ea typeface="仿宋_GB2312" pitchFamily="49" charset="-122"/>
              </a:rPr>
              <a:t>星</a:t>
            </a:r>
            <a:r>
              <a:rPr lang="en-US" altLang="zh-CN" sz="2400" b="1" dirty="0" smtClean="0">
                <a:latin typeface="宋体" pitchFamily="2" charset="-122"/>
                <a:ea typeface="仿宋_GB2312" pitchFamily="49" charset="-122"/>
              </a:rPr>
              <a:t>(</a:t>
            </a:r>
            <a:r>
              <a:rPr lang="zh-CN" altLang="en-US" sz="2400" b="1" dirty="0" smtClean="0">
                <a:latin typeface="宋体" pitchFamily="2" charset="-122"/>
                <a:ea typeface="仿宋_GB2312" pitchFamily="49" charset="-122"/>
              </a:rPr>
              <a:t>氟嗪酸</a:t>
            </a:r>
            <a:r>
              <a:rPr lang="en-US" altLang="zh-CN" sz="2400" b="1" dirty="0" smtClean="0">
                <a:latin typeface="宋体" pitchFamily="2" charset="-122"/>
                <a:ea typeface="仿宋_GB2312" pitchFamily="49" charset="-122"/>
              </a:rPr>
              <a:t>)</a:t>
            </a:r>
            <a:r>
              <a:rPr lang="zh-CN" altLang="en-US" sz="2400" b="1" dirty="0" smtClean="0">
                <a:latin typeface="宋体" pitchFamily="2" charset="-122"/>
                <a:ea typeface="仿宋_GB2312" pitchFamily="49" charset="-122"/>
              </a:rPr>
              <a:t>、④环丙沙星</a:t>
            </a:r>
            <a:r>
              <a:rPr lang="en-US" altLang="zh-CN" sz="2400" b="1" dirty="0" smtClean="0">
                <a:latin typeface="宋体" pitchFamily="2" charset="-122"/>
                <a:ea typeface="仿宋_GB2312" pitchFamily="49" charset="-122"/>
              </a:rPr>
              <a:t>(</a:t>
            </a:r>
            <a:r>
              <a:rPr lang="zh-CN" altLang="en-US" sz="2400" b="1" dirty="0" smtClean="0">
                <a:latin typeface="宋体" pitchFamily="2" charset="-122"/>
                <a:ea typeface="仿宋_GB2312" pitchFamily="49" charset="-122"/>
              </a:rPr>
              <a:t>环丙氟派酸</a:t>
            </a:r>
            <a:r>
              <a:rPr lang="en-US" altLang="zh-CN" sz="2400" b="1" dirty="0" smtClean="0">
                <a:latin typeface="宋体" pitchFamily="2" charset="-122"/>
                <a:ea typeface="仿宋_GB2312" pitchFamily="49" charset="-122"/>
              </a:rPr>
              <a:t>)</a:t>
            </a:r>
            <a:r>
              <a:rPr lang="zh-CN" altLang="en-US" sz="2400" b="1" dirty="0" smtClean="0">
                <a:latin typeface="宋体" pitchFamily="2" charset="-122"/>
                <a:ea typeface="仿宋_GB2312" pitchFamily="49" charset="-122"/>
              </a:rPr>
              <a:t>、⑤洛美沙星、⑥</a:t>
            </a:r>
            <a:r>
              <a:rPr lang="zh-CN" altLang="en-US" sz="2400" b="1" dirty="0" smtClean="0">
                <a:latin typeface="宋体" pitchFamily="2" charset="-122"/>
                <a:ea typeface="仿宋_GB2312" pitchFamily="49" charset="-122"/>
              </a:rPr>
              <a:t>恩诺</a:t>
            </a:r>
            <a:r>
              <a:rPr lang="zh-CN" altLang="en-US" sz="2400" b="1" dirty="0" smtClean="0">
                <a:latin typeface="宋体" pitchFamily="2" charset="-122"/>
                <a:ea typeface="仿宋_GB2312" pitchFamily="49" charset="-122"/>
              </a:rPr>
              <a:t>沙星</a:t>
            </a:r>
            <a:r>
              <a:rPr lang="en-US" altLang="zh-CN" sz="2400" b="1" dirty="0" smtClean="0">
                <a:latin typeface="宋体" pitchFamily="2" charset="-122"/>
                <a:ea typeface="仿宋_GB2312" pitchFamily="49" charset="-122"/>
              </a:rPr>
              <a:t>(</a:t>
            </a:r>
            <a:r>
              <a:rPr lang="zh-CN" altLang="en-US" sz="2400" b="1" dirty="0" smtClean="0">
                <a:latin typeface="宋体" pitchFamily="2" charset="-122"/>
                <a:ea typeface="仿宋_GB2312" pitchFamily="49" charset="-122"/>
              </a:rPr>
              <a:t>乙基环丙氟派酸</a:t>
            </a:r>
            <a:r>
              <a:rPr lang="en-US" altLang="zh-CN" sz="2400" b="1" dirty="0" smtClean="0">
                <a:latin typeface="宋体" pitchFamily="2" charset="-122"/>
                <a:ea typeface="仿宋_GB2312" pitchFamily="49" charset="-122"/>
              </a:rPr>
              <a:t>)</a:t>
            </a:r>
            <a:r>
              <a:rPr lang="zh-CN" altLang="en-US" sz="2400" b="1" dirty="0" smtClean="0">
                <a:latin typeface="宋体" pitchFamily="2" charset="-122"/>
                <a:ea typeface="仿宋_GB2312" pitchFamily="49" charset="-122"/>
              </a:rPr>
              <a:t>、⑦达氟沙星</a:t>
            </a:r>
            <a:r>
              <a:rPr lang="en-US" altLang="zh-CN" sz="2400" b="1" dirty="0" smtClean="0">
                <a:latin typeface="宋体" pitchFamily="2" charset="-122"/>
                <a:ea typeface="仿宋_GB2312" pitchFamily="49" charset="-122"/>
              </a:rPr>
              <a:t>(</a:t>
            </a:r>
            <a:r>
              <a:rPr lang="zh-CN" altLang="en-US" sz="2400" b="1" dirty="0" smtClean="0">
                <a:latin typeface="宋体" pitchFamily="2" charset="-122"/>
                <a:ea typeface="仿宋_GB2312" pitchFamily="49" charset="-122"/>
              </a:rPr>
              <a:t>单诺沙星</a:t>
            </a:r>
            <a:r>
              <a:rPr lang="en-US" altLang="zh-CN" sz="2400" b="1" dirty="0" smtClean="0">
                <a:latin typeface="宋体" pitchFamily="2" charset="-122"/>
                <a:ea typeface="仿宋_GB2312" pitchFamily="49" charset="-122"/>
              </a:rPr>
              <a:t>)</a:t>
            </a:r>
            <a:r>
              <a:rPr lang="zh-CN" altLang="en-US" sz="2400" b="1" dirty="0" smtClean="0">
                <a:latin typeface="宋体" pitchFamily="2" charset="-122"/>
                <a:ea typeface="仿宋_GB2312" pitchFamily="49" charset="-122"/>
              </a:rPr>
              <a:t>、⑧二氟</a:t>
            </a:r>
            <a:r>
              <a:rPr lang="zh-CN" altLang="en-US" sz="2400" b="1" dirty="0" smtClean="0">
                <a:latin typeface="宋体" pitchFamily="2" charset="-122"/>
                <a:ea typeface="仿宋_GB2312" pitchFamily="49" charset="-122"/>
              </a:rPr>
              <a:t>沙星</a:t>
            </a:r>
            <a:r>
              <a:rPr lang="en-US" altLang="zh-CN" sz="2400" b="1" dirty="0" smtClean="0">
                <a:latin typeface="宋体" pitchFamily="2" charset="-122"/>
                <a:ea typeface="仿宋_GB2312" pitchFamily="49" charset="-122"/>
              </a:rPr>
              <a:t>(</a:t>
            </a:r>
            <a:r>
              <a:rPr lang="zh-CN" altLang="en-US" sz="2400" b="1" dirty="0" smtClean="0">
                <a:latin typeface="宋体" pitchFamily="2" charset="-122"/>
                <a:ea typeface="仿宋_GB2312" pitchFamily="49" charset="-122"/>
              </a:rPr>
              <a:t>双氟派酸</a:t>
            </a:r>
            <a:r>
              <a:rPr lang="en-US" altLang="zh-CN" sz="2400" b="1" dirty="0" smtClean="0">
                <a:latin typeface="宋体" pitchFamily="2" charset="-122"/>
                <a:ea typeface="仿宋_GB2312" pitchFamily="49" charset="-122"/>
              </a:rPr>
              <a:t>)</a:t>
            </a:r>
            <a:r>
              <a:rPr lang="zh-CN" altLang="en-US" sz="2400" b="1" dirty="0" smtClean="0">
                <a:latin typeface="宋体" pitchFamily="2" charset="-122"/>
                <a:ea typeface="仿宋_GB2312" pitchFamily="49" charset="-122"/>
              </a:rPr>
              <a:t>、⑨沙拉沙星等；</a:t>
            </a:r>
          </a:p>
          <a:p>
            <a:pPr indent="342900" algn="l">
              <a:lnSpc>
                <a:spcPts val="3000"/>
              </a:lnSpc>
              <a:spcBef>
                <a:spcPts val="0"/>
              </a:spcBef>
              <a:buFontTx/>
              <a:buNone/>
            </a:pPr>
            <a:r>
              <a:rPr lang="zh-CN" altLang="en-US" sz="2400" b="1" dirty="0" smtClean="0">
                <a:latin typeface="宋体" pitchFamily="2" charset="-122"/>
                <a:ea typeface="仿宋_GB2312" pitchFamily="49" charset="-122"/>
              </a:rPr>
              <a:t> 其中</a:t>
            </a:r>
            <a:r>
              <a:rPr lang="zh-CN" altLang="en-US" sz="2400" b="1" dirty="0" smtClean="0">
                <a:latin typeface="宋体" pitchFamily="2" charset="-122"/>
                <a:ea typeface="仿宋_GB2312" pitchFamily="49" charset="-122"/>
              </a:rPr>
              <a:t>后面</a:t>
            </a:r>
            <a:r>
              <a:rPr lang="en-US" altLang="zh-CN" sz="2400" b="1" dirty="0" smtClean="0">
                <a:latin typeface="宋体" pitchFamily="2" charset="-122"/>
                <a:ea typeface="仿宋_GB2312" pitchFamily="49" charset="-122"/>
              </a:rPr>
              <a:t>4</a:t>
            </a:r>
            <a:r>
              <a:rPr lang="zh-CN" altLang="en-US" sz="2400" b="1" dirty="0" smtClean="0">
                <a:latin typeface="宋体" pitchFamily="2" charset="-122"/>
                <a:ea typeface="仿宋_GB2312" pitchFamily="49" charset="-122"/>
              </a:rPr>
              <a:t>种：</a:t>
            </a:r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  <a:ea typeface="仿宋_GB2312" pitchFamily="49" charset="-122"/>
              </a:rPr>
              <a:t>⑥恩诺沙星、⑦达氟沙星、⑧二氟沙星</a:t>
            </a:r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  <a:ea typeface="仿宋_GB2312" pitchFamily="49" charset="-122"/>
              </a:rPr>
              <a:t>、⑨</a:t>
            </a:r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  <a:ea typeface="仿宋_GB2312" pitchFamily="49" charset="-122"/>
              </a:rPr>
              <a:t>沙拉沙星。为动物专用的氟喹诺酮类药物。</a:t>
            </a:r>
            <a:endParaRPr lang="en-US" altLang="zh-CN" sz="2400" b="1" dirty="0" smtClean="0">
              <a:solidFill>
                <a:srgbClr val="FF0000"/>
              </a:solidFill>
              <a:latin typeface="宋体" pitchFamily="2" charset="-122"/>
              <a:ea typeface="仿宋_GB2312" pitchFamily="49" charset="-122"/>
            </a:endParaRPr>
          </a:p>
          <a:p>
            <a:pPr indent="342900" algn="l">
              <a:lnSpc>
                <a:spcPts val="3000"/>
              </a:lnSpc>
              <a:spcBef>
                <a:spcPts val="0"/>
              </a:spcBef>
              <a:buFontTx/>
              <a:buNone/>
            </a:pPr>
            <a:r>
              <a:rPr lang="zh-CN" altLang="en-US" sz="2400" b="1" dirty="0" smtClean="0">
                <a:latin typeface="宋体" pitchFamily="2" charset="-122"/>
                <a:ea typeface="仿宋_GB2312" pitchFamily="49" charset="-122"/>
              </a:rPr>
              <a:t> 国外</a:t>
            </a:r>
            <a:r>
              <a:rPr lang="zh-CN" altLang="en-US" sz="2400" b="1" dirty="0" smtClean="0">
                <a:latin typeface="宋体" pitchFamily="2" charset="-122"/>
                <a:ea typeface="仿宋_GB2312" pitchFamily="49" charset="-122"/>
              </a:rPr>
              <a:t>上市的动物专用药还有</a:t>
            </a:r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  <a:ea typeface="仿宋_GB2312" pitchFamily="49" charset="-122"/>
              </a:rPr>
              <a:t>麻保沙星、奥比沙</a:t>
            </a:r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  <a:ea typeface="仿宋_GB2312" pitchFamily="49" charset="-122"/>
              </a:rPr>
              <a:t>星</a:t>
            </a:r>
            <a:r>
              <a:rPr lang="zh-CN" altLang="en-US" sz="2400" b="1" dirty="0" smtClean="0">
                <a:latin typeface="宋体" pitchFamily="2" charset="-122"/>
                <a:ea typeface="仿宋_GB2312" pitchFamily="49" charset="-122"/>
              </a:rPr>
              <a:t>。</a:t>
            </a:r>
            <a:endParaRPr lang="en-US" altLang="zh-CN" sz="2400" b="1" dirty="0" smtClean="0">
              <a:latin typeface="宋体" pitchFamily="2" charset="-122"/>
              <a:ea typeface="仿宋_GB2312" pitchFamily="49" charset="-122"/>
            </a:endParaRPr>
          </a:p>
          <a:p>
            <a:pPr indent="342900" algn="l">
              <a:lnSpc>
                <a:spcPts val="3000"/>
              </a:lnSpc>
              <a:spcBef>
                <a:spcPts val="0"/>
              </a:spcBef>
              <a:buFontTx/>
              <a:buNone/>
            </a:pPr>
            <a:r>
              <a:rPr lang="zh-CN" altLang="en-US" sz="2400" dirty="0" smtClean="0">
                <a:latin typeface="宋体" pitchFamily="2" charset="-122"/>
              </a:rPr>
              <a:t> </a:t>
            </a:r>
            <a:r>
              <a:rPr lang="zh-CN" altLang="en-US" sz="2400" dirty="0" smtClean="0">
                <a:latin typeface="宋体" pitchFamily="2" charset="-122"/>
              </a:rPr>
              <a:t>自</a:t>
            </a:r>
            <a:r>
              <a:rPr lang="en-US" altLang="zh-CN" sz="2400" dirty="0" smtClean="0">
                <a:latin typeface="宋体" pitchFamily="2" charset="-122"/>
              </a:rPr>
              <a:t>2016</a:t>
            </a:r>
            <a:r>
              <a:rPr lang="zh-CN" altLang="en-US" sz="2400" dirty="0" smtClean="0">
                <a:latin typeface="宋体" pitchFamily="2" charset="-122"/>
              </a:rPr>
              <a:t>年</a:t>
            </a:r>
            <a:r>
              <a:rPr lang="en-US" altLang="zh-CN" sz="2400" dirty="0" smtClean="0">
                <a:latin typeface="宋体" pitchFamily="2" charset="-122"/>
              </a:rPr>
              <a:t>12</a:t>
            </a:r>
            <a:r>
              <a:rPr lang="zh-CN" altLang="en-US" sz="2400" dirty="0" smtClean="0">
                <a:latin typeface="宋体" pitchFamily="2" charset="-122"/>
              </a:rPr>
              <a:t>月</a:t>
            </a:r>
            <a:r>
              <a:rPr lang="en-US" altLang="zh-CN" sz="2400" dirty="0" smtClean="0">
                <a:latin typeface="宋体" pitchFamily="2" charset="-122"/>
              </a:rPr>
              <a:t>31</a:t>
            </a:r>
            <a:r>
              <a:rPr lang="zh-CN" altLang="en-US" sz="2400" dirty="0" smtClean="0">
                <a:latin typeface="宋体" pitchFamily="2" charset="-122"/>
              </a:rPr>
              <a:t>日起，停止经营、使用用于</a:t>
            </a:r>
            <a:r>
              <a:rPr lang="zh-CN" altLang="en-US" sz="2400" b="1" dirty="0" smtClean="0">
                <a:solidFill>
                  <a:srgbClr val="0033CC"/>
                </a:solidFill>
                <a:latin typeface="宋体" pitchFamily="2" charset="-122"/>
              </a:rPr>
              <a:t>食品动物</a:t>
            </a:r>
            <a:r>
              <a:rPr lang="zh-CN" altLang="en-US" sz="2400" dirty="0" smtClean="0">
                <a:latin typeface="宋体" pitchFamily="2" charset="-122"/>
              </a:rPr>
              <a:t>的</a:t>
            </a:r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</a:rPr>
              <a:t>诺氟</a:t>
            </a:r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</a:rPr>
              <a:t>沙星、培氟沙星、氧氟沙星、洛美沙星等</a:t>
            </a:r>
            <a:r>
              <a:rPr lang="en-US" altLang="zh-CN" sz="2400" dirty="0" smtClean="0">
                <a:latin typeface="宋体" pitchFamily="2" charset="-122"/>
              </a:rPr>
              <a:t>4</a:t>
            </a:r>
            <a:r>
              <a:rPr lang="zh-CN" altLang="en-US" sz="2400" dirty="0" smtClean="0">
                <a:latin typeface="宋体" pitchFamily="2" charset="-122"/>
              </a:rPr>
              <a:t>种原料药的</a:t>
            </a:r>
            <a:r>
              <a:rPr lang="zh-CN" altLang="en-US" sz="2400" dirty="0" smtClean="0">
                <a:latin typeface="宋体" pitchFamily="2" charset="-122"/>
              </a:rPr>
              <a:t>各种盐</a:t>
            </a:r>
            <a:r>
              <a:rPr lang="zh-CN" altLang="en-US" sz="2400" dirty="0" smtClean="0">
                <a:latin typeface="宋体" pitchFamily="2" charset="-122"/>
              </a:rPr>
              <a:t>、酯及其各种制剂。</a:t>
            </a:r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</a:rPr>
              <a:t>（禁抗令）</a:t>
            </a:r>
          </a:p>
          <a:p>
            <a:pPr indent="342900" algn="l">
              <a:lnSpc>
                <a:spcPts val="2800"/>
              </a:lnSpc>
              <a:spcBef>
                <a:spcPts val="0"/>
              </a:spcBef>
            </a:pPr>
            <a:endParaRPr lang="zh-CN" altLang="en-US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七、</a:t>
            </a:r>
            <a:r>
              <a:rPr lang="zh-CN" altLang="zh-CN" dirty="0" smtClean="0"/>
              <a:t>兽医</a:t>
            </a:r>
            <a:r>
              <a:rPr lang="zh-CN" altLang="en-US" dirty="0" smtClean="0"/>
              <a:t>临床应用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zh-CN" altLang="en-US" sz="2800" b="1" dirty="0" smtClean="0">
                <a:solidFill>
                  <a:schemeClr val="tx1">
                    <a:lumMod val="60000"/>
                    <a:lumOff val="40000"/>
                  </a:schemeClr>
                </a:solidFill>
                <a:ea typeface="隶书" pitchFamily="49" charset="-122"/>
              </a:rPr>
              <a:t>（一）诺氟沙星</a:t>
            </a:r>
            <a:r>
              <a:rPr lang="zh-CN" altLang="en-US" sz="2800" b="1" dirty="0" smtClean="0">
                <a:ea typeface="隶书" pitchFamily="49" charset="-122"/>
              </a:rPr>
              <a:t>（氟派酸</a:t>
            </a:r>
            <a:r>
              <a:rPr lang="zh-CN" altLang="en-US" sz="2800" b="1" dirty="0" smtClean="0">
                <a:ea typeface="隶书" pitchFamily="49" charset="-122"/>
              </a:rPr>
              <a:t>）</a:t>
            </a:r>
            <a:endParaRPr lang="en-US" altLang="zh-CN" sz="2800" b="1" dirty="0" smtClean="0">
              <a:ea typeface="隶书" pitchFamily="49" charset="-122"/>
            </a:endParaRPr>
          </a:p>
          <a:p>
            <a:pPr>
              <a:lnSpc>
                <a:spcPct val="90000"/>
              </a:lnSpc>
              <a:spcBef>
                <a:spcPct val="50000"/>
              </a:spcBef>
              <a:buSzTx/>
              <a:buNone/>
            </a:pPr>
            <a:r>
              <a:rPr lang="en-US" altLang="zh-CN" sz="2000" b="1" dirty="0" smtClean="0">
                <a:solidFill>
                  <a:srgbClr val="FF0000"/>
                </a:solidFill>
                <a:ea typeface="仿宋_GB2312" pitchFamily="49" charset="-122"/>
              </a:rPr>
              <a:t>[</a:t>
            </a:r>
            <a:r>
              <a:rPr lang="zh-CN" altLang="en-US" sz="2000" b="1" dirty="0" smtClean="0">
                <a:solidFill>
                  <a:srgbClr val="FF0000"/>
                </a:solidFill>
                <a:ea typeface="仿宋_GB2312" pitchFamily="49" charset="-122"/>
              </a:rPr>
              <a:t>药动学</a:t>
            </a:r>
            <a:r>
              <a:rPr lang="en-US" altLang="zh-CN" sz="2000" b="1" dirty="0" smtClean="0">
                <a:solidFill>
                  <a:srgbClr val="FF0000"/>
                </a:solidFill>
                <a:ea typeface="仿宋_GB2312" pitchFamily="49" charset="-122"/>
              </a:rPr>
              <a:t>]</a:t>
            </a:r>
          </a:p>
          <a:p>
            <a:pPr>
              <a:buNone/>
            </a:pPr>
            <a:r>
              <a:rPr lang="zh-CN" altLang="en-US" sz="2000" b="1" dirty="0" smtClean="0">
                <a:solidFill>
                  <a:srgbClr val="FF0000"/>
                </a:solidFill>
                <a:ea typeface="仿宋_GB2312" pitchFamily="49" charset="-122"/>
              </a:rPr>
              <a:t>         </a:t>
            </a:r>
            <a:r>
              <a:rPr lang="zh-CN" altLang="en-US" sz="2000" b="1" dirty="0" smtClean="0">
                <a:ea typeface="仿宋_GB2312" pitchFamily="49" charset="-122"/>
              </a:rPr>
              <a:t>内服及肌注吸收均较迅速，</a:t>
            </a:r>
            <a:r>
              <a:rPr lang="en-US" altLang="zh-CN" sz="2000" dirty="0" smtClean="0">
                <a:ea typeface="仿宋_GB2312" pitchFamily="49" charset="-122"/>
              </a:rPr>
              <a:t>1</a:t>
            </a:r>
            <a:r>
              <a:rPr lang="zh-CN" altLang="en-US" sz="2000" dirty="0" smtClean="0">
                <a:ea typeface="仿宋_GB2312" pitchFamily="49" charset="-122"/>
              </a:rPr>
              <a:t>～</a:t>
            </a:r>
            <a:r>
              <a:rPr lang="en-US" altLang="zh-CN" sz="2000" dirty="0" smtClean="0">
                <a:ea typeface="仿宋_GB2312" pitchFamily="49" charset="-122"/>
              </a:rPr>
              <a:t>2h</a:t>
            </a:r>
            <a:r>
              <a:rPr lang="zh-CN" altLang="en-US" sz="2000" b="1" dirty="0" smtClean="0">
                <a:ea typeface="仿宋_GB2312" pitchFamily="49" charset="-122"/>
              </a:rPr>
              <a:t>达血药峰浓度，但吸收不完全。在动物体内分布广泛。内服剂量的</a:t>
            </a:r>
            <a:r>
              <a:rPr lang="en-US" altLang="zh-CN" sz="2000" b="1" dirty="0" smtClean="0">
                <a:ea typeface="仿宋_GB2312" pitchFamily="49" charset="-122"/>
              </a:rPr>
              <a:t>1/3</a:t>
            </a:r>
            <a:r>
              <a:rPr lang="zh-CN" altLang="en-US" sz="2000" b="1" dirty="0" smtClean="0">
                <a:ea typeface="仿宋_GB2312" pitchFamily="49" charset="-122"/>
              </a:rPr>
              <a:t>经尿排出，其中</a:t>
            </a:r>
            <a:r>
              <a:rPr lang="en-US" altLang="zh-CN" sz="2000" b="1" dirty="0" smtClean="0">
                <a:ea typeface="仿宋_GB2312" pitchFamily="49" charset="-122"/>
              </a:rPr>
              <a:t>80%</a:t>
            </a:r>
            <a:r>
              <a:rPr lang="zh-CN" altLang="en-US" sz="2000" b="1" dirty="0" smtClean="0">
                <a:ea typeface="仿宋_GB2312" pitchFamily="49" charset="-122"/>
              </a:rPr>
              <a:t>为原形药物。半衰期较长。有效血药浓度维持时间较长。</a:t>
            </a:r>
            <a:endParaRPr lang="en-US" altLang="zh-CN" sz="2000" b="1" dirty="0" smtClean="0">
              <a:ea typeface="仿宋_GB2312" pitchFamily="49" charset="-122"/>
            </a:endParaRPr>
          </a:p>
          <a:p>
            <a:pPr>
              <a:buNone/>
            </a:pPr>
            <a:r>
              <a:rPr lang="en-US" altLang="zh-CN" sz="2000" b="1" dirty="0" smtClean="0">
                <a:solidFill>
                  <a:srgbClr val="FF0000"/>
                </a:solidFill>
                <a:ea typeface="仿宋_GB2312" pitchFamily="49" charset="-122"/>
              </a:rPr>
              <a:t>[</a:t>
            </a:r>
            <a:r>
              <a:rPr lang="zh-CN" altLang="en-US" sz="2000" b="1" dirty="0" smtClean="0">
                <a:solidFill>
                  <a:srgbClr val="FF0000"/>
                </a:solidFill>
                <a:ea typeface="仿宋_GB2312" pitchFamily="49" charset="-122"/>
              </a:rPr>
              <a:t>作用与应用</a:t>
            </a:r>
            <a:r>
              <a:rPr lang="en-US" altLang="zh-CN" sz="2000" b="1" dirty="0" smtClean="0">
                <a:solidFill>
                  <a:srgbClr val="FF0000"/>
                </a:solidFill>
                <a:ea typeface="仿宋_GB2312" pitchFamily="49" charset="-122"/>
              </a:rPr>
              <a:t>]</a:t>
            </a:r>
          </a:p>
          <a:p>
            <a:pPr>
              <a:buNone/>
            </a:pPr>
            <a:r>
              <a:rPr lang="zh-CN" altLang="en-US" sz="2000" b="1" dirty="0" smtClean="0">
                <a:ea typeface="仿宋_GB2312" pitchFamily="49" charset="-122"/>
              </a:rPr>
              <a:t>        属广谱杀菌药。</a:t>
            </a:r>
          </a:p>
          <a:p>
            <a:pPr>
              <a:buNone/>
            </a:pPr>
            <a:r>
              <a:rPr lang="zh-CN" altLang="en-US" sz="2000" b="1" dirty="0" smtClean="0">
                <a:ea typeface="仿宋_GB2312" pitchFamily="49" charset="-122"/>
              </a:rPr>
              <a:t>       </a:t>
            </a:r>
            <a:r>
              <a:rPr lang="zh-CN" altLang="en-US" sz="2000" b="1" dirty="0" smtClean="0">
                <a:ea typeface="仿宋_GB2312" pitchFamily="49" charset="-122"/>
              </a:rPr>
              <a:t>①</a:t>
            </a:r>
            <a:r>
              <a:rPr lang="zh-CN" altLang="en-US" sz="2000" b="1" dirty="0" smtClean="0">
                <a:solidFill>
                  <a:srgbClr val="FF3300"/>
                </a:solidFill>
                <a:ea typeface="仿宋_GB2312" pitchFamily="49" charset="-122"/>
              </a:rPr>
              <a:t>对</a:t>
            </a:r>
            <a:r>
              <a:rPr lang="zh-CN" altLang="en-US" sz="2000" b="1" dirty="0" smtClean="0">
                <a:solidFill>
                  <a:srgbClr val="FF0000"/>
                </a:solidFill>
                <a:ea typeface="仿宋_GB2312" pitchFamily="49" charset="-122"/>
              </a:rPr>
              <a:t>革兰氏阴性菌</a:t>
            </a:r>
            <a:r>
              <a:rPr lang="zh-CN" altLang="en-US" sz="2000" b="1" dirty="0" smtClean="0">
                <a:ea typeface="仿宋_GB2312" pitchFamily="49" charset="-122"/>
              </a:rPr>
              <a:t>如</a:t>
            </a:r>
            <a:r>
              <a:rPr lang="en-US" altLang="zh-CN" sz="2000" b="1" dirty="0" smtClean="0">
                <a:ea typeface="仿宋_GB2312" pitchFamily="49" charset="-122"/>
              </a:rPr>
              <a:t>: </a:t>
            </a:r>
            <a:r>
              <a:rPr lang="zh-CN" altLang="en-US" sz="2000" b="1" dirty="0" smtClean="0">
                <a:ea typeface="仿宋_GB2312" pitchFamily="49" charset="-122"/>
              </a:rPr>
              <a:t>大肠杆菌、沙门氏菌、巴氏杆菌及绿脓杆菌的</a:t>
            </a:r>
            <a:r>
              <a:rPr lang="zh-CN" altLang="en-US" sz="2000" b="1" dirty="0" smtClean="0">
                <a:solidFill>
                  <a:srgbClr val="FF0000"/>
                </a:solidFill>
                <a:ea typeface="仿宋_GB2312" pitchFamily="49" charset="-122"/>
              </a:rPr>
              <a:t>作用较强；</a:t>
            </a:r>
          </a:p>
          <a:p>
            <a:pPr>
              <a:buNone/>
            </a:pPr>
            <a:r>
              <a:rPr lang="zh-CN" altLang="en-US" sz="2000" b="1" dirty="0" smtClean="0">
                <a:ea typeface="仿宋_GB2312" pitchFamily="49" charset="-122"/>
              </a:rPr>
              <a:t>       </a:t>
            </a:r>
            <a:r>
              <a:rPr lang="zh-CN" altLang="en-US" sz="2000" b="1" dirty="0" smtClean="0">
                <a:ea typeface="仿宋_GB2312" pitchFamily="49" charset="-122"/>
              </a:rPr>
              <a:t>②对革兰氏阳性菌有效；</a:t>
            </a:r>
          </a:p>
          <a:p>
            <a:pPr>
              <a:buNone/>
            </a:pPr>
            <a:r>
              <a:rPr lang="zh-CN" altLang="en-US" sz="2000" b="1" dirty="0" smtClean="0">
                <a:ea typeface="仿宋_GB2312" pitchFamily="49" charset="-122"/>
              </a:rPr>
              <a:t>       ③</a:t>
            </a:r>
            <a:r>
              <a:rPr lang="zh-CN" altLang="en-US" sz="2000" b="1" dirty="0" smtClean="0">
                <a:ea typeface="仿宋_GB2312" pitchFamily="49" charset="-122"/>
              </a:rPr>
              <a:t>对支原体亦有一定的作用；</a:t>
            </a:r>
          </a:p>
          <a:p>
            <a:pPr>
              <a:buNone/>
            </a:pPr>
            <a:r>
              <a:rPr lang="zh-CN" altLang="en-US" sz="2000" b="1" dirty="0" smtClean="0">
                <a:ea typeface="仿宋_GB2312" pitchFamily="49" charset="-122"/>
              </a:rPr>
              <a:t>       ④</a:t>
            </a:r>
            <a:r>
              <a:rPr lang="zh-CN" altLang="en-US" sz="2000" b="1" dirty="0" smtClean="0">
                <a:ea typeface="仿宋_GB2312" pitchFamily="49" charset="-122"/>
              </a:rPr>
              <a:t>对大多数厌氧菌不敏感。</a:t>
            </a:r>
          </a:p>
          <a:p>
            <a:pPr>
              <a:buNone/>
            </a:pPr>
            <a:r>
              <a:rPr lang="zh-CN" altLang="en-US" sz="2000" b="1" dirty="0" smtClean="0">
                <a:ea typeface="仿宋_GB2312" pitchFamily="49" charset="-122"/>
              </a:rPr>
              <a:t>       主要</a:t>
            </a:r>
            <a:r>
              <a:rPr lang="zh-CN" altLang="en-US" sz="2000" b="1" dirty="0" smtClean="0">
                <a:ea typeface="仿宋_GB2312" pitchFamily="49" charset="-122"/>
              </a:rPr>
              <a:t>用于敏感菌引起的消化系统、呼吸系统、泌尿道感染和支原体病等的治疗。</a:t>
            </a:r>
            <a:r>
              <a:rPr lang="zh-CN" altLang="en-US" sz="2000" dirty="0" smtClean="0"/>
              <a:t> </a:t>
            </a:r>
          </a:p>
          <a:p>
            <a:endParaRPr lang="en-US" altLang="zh-CN" sz="2000" b="1" dirty="0" smtClean="0">
              <a:ea typeface="隶书" pitchFamily="49" charset="-122"/>
            </a:endParaRPr>
          </a:p>
          <a:p>
            <a:endParaRPr lang="zh-CN" altLang="en-US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七、</a:t>
            </a:r>
            <a:r>
              <a:rPr lang="zh-CN" altLang="zh-CN" dirty="0" smtClean="0"/>
              <a:t>兽医</a:t>
            </a:r>
            <a:r>
              <a:rPr lang="zh-CN" altLang="en-US" dirty="0" smtClean="0"/>
              <a:t>临床应用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zh-CN" altLang="en-US" sz="2800" b="1" dirty="0" smtClean="0">
                <a:solidFill>
                  <a:schemeClr val="tx1">
                    <a:lumMod val="60000"/>
                    <a:lumOff val="40000"/>
                  </a:schemeClr>
                </a:solidFill>
                <a:latin typeface="隶书" pitchFamily="49" charset="-122"/>
                <a:ea typeface="隶书" pitchFamily="49" charset="-122"/>
              </a:rPr>
              <a:t>（二）环丙沙星</a:t>
            </a:r>
            <a:r>
              <a:rPr lang="en-US" altLang="zh-CN" sz="2800" b="1" dirty="0" smtClean="0">
                <a:latin typeface="隶书" pitchFamily="49" charset="-122"/>
                <a:ea typeface="隶书" pitchFamily="49" charset="-122"/>
              </a:rPr>
              <a:t>(</a:t>
            </a:r>
            <a:r>
              <a:rPr lang="zh-CN" altLang="en-US" sz="2800" b="1" dirty="0" smtClean="0">
                <a:latin typeface="隶书" pitchFamily="49" charset="-122"/>
                <a:ea typeface="隶书" pitchFamily="49" charset="-122"/>
              </a:rPr>
              <a:t>环丙氟派酸</a:t>
            </a:r>
            <a:r>
              <a:rPr lang="en-US" altLang="zh-CN" sz="2800" b="1" dirty="0" smtClean="0">
                <a:latin typeface="隶书" pitchFamily="49" charset="-122"/>
                <a:ea typeface="隶书" pitchFamily="49" charset="-122"/>
              </a:rPr>
              <a:t>)</a:t>
            </a:r>
          </a:p>
          <a:p>
            <a:pPr marL="0" indent="0" eaLnBrk="1" hangingPunct="1">
              <a:lnSpc>
                <a:spcPct val="90000"/>
              </a:lnSpc>
              <a:spcBef>
                <a:spcPct val="50000"/>
              </a:spcBef>
              <a:buSzTx/>
              <a:buFontTx/>
              <a:buNone/>
              <a:defRPr/>
            </a:pPr>
            <a:r>
              <a:rPr lang="en-US" altLang="zh-CN" sz="2000" b="1" dirty="0" smtClean="0">
                <a:solidFill>
                  <a:srgbClr val="FF0000"/>
                </a:solidFill>
                <a:ea typeface="仿宋_GB2312" pitchFamily="49" charset="-122"/>
              </a:rPr>
              <a:t>[</a:t>
            </a:r>
            <a:r>
              <a:rPr lang="zh-CN" altLang="en-US" sz="2000" b="1" dirty="0" smtClean="0">
                <a:solidFill>
                  <a:srgbClr val="FF0000"/>
                </a:solidFill>
                <a:ea typeface="仿宋_GB2312" pitchFamily="49" charset="-122"/>
              </a:rPr>
              <a:t>药动学</a:t>
            </a:r>
            <a:r>
              <a:rPr lang="en-US" altLang="zh-CN" sz="2000" b="1" dirty="0" smtClean="0">
                <a:solidFill>
                  <a:srgbClr val="FF0000"/>
                </a:solidFill>
                <a:ea typeface="仿宋_GB2312" pitchFamily="49" charset="-122"/>
              </a:rPr>
              <a:t>]</a:t>
            </a:r>
          </a:p>
          <a:p>
            <a:pPr marL="0" indent="0" eaLnBrk="1" hangingPunct="1">
              <a:lnSpc>
                <a:spcPct val="90000"/>
              </a:lnSpc>
              <a:spcBef>
                <a:spcPct val="50000"/>
              </a:spcBef>
              <a:buSzTx/>
              <a:buFontTx/>
              <a:buNone/>
              <a:defRPr/>
            </a:pPr>
            <a:r>
              <a:rPr lang="zh-CN" altLang="en-US" sz="2000" b="1" dirty="0" smtClean="0">
                <a:ea typeface="仿宋_GB2312" pitchFamily="49" charset="-122"/>
              </a:rPr>
              <a:t>      </a:t>
            </a:r>
            <a:r>
              <a:rPr lang="zh-CN" altLang="en-US" sz="2000" b="1" dirty="0" smtClean="0">
                <a:ea typeface="仿宋_GB2312" pitchFamily="49" charset="-122"/>
              </a:rPr>
              <a:t>内服</a:t>
            </a:r>
            <a:r>
              <a:rPr lang="zh-CN" altLang="en-US" sz="2000" b="1" dirty="0" smtClean="0">
                <a:ea typeface="仿宋_GB2312" pitchFamily="49" charset="-122"/>
              </a:rPr>
              <a:t>、肌注吸收迅速，</a:t>
            </a:r>
            <a:r>
              <a:rPr lang="zh-CN" altLang="en-US" sz="2000" b="1" dirty="0" smtClean="0">
                <a:solidFill>
                  <a:srgbClr val="FF3300"/>
                </a:solidFill>
                <a:ea typeface="仿宋_GB2312" pitchFamily="49" charset="-122"/>
              </a:rPr>
              <a:t>生物利用度在种属间差异较大</a:t>
            </a:r>
            <a:r>
              <a:rPr lang="zh-CN" altLang="en-US" sz="2000" b="1" dirty="0" smtClean="0">
                <a:ea typeface="仿宋_GB2312" pitchFamily="49" charset="-122"/>
              </a:rPr>
              <a:t>。主要通过肾脏排泄。</a:t>
            </a:r>
          </a:p>
          <a:p>
            <a:pPr eaLnBrk="1" hangingPunct="1">
              <a:buFontTx/>
              <a:buNone/>
              <a:defRPr/>
            </a:pPr>
            <a:r>
              <a:rPr lang="en-US" altLang="zh-CN" sz="2000" b="1" dirty="0" smtClean="0">
                <a:solidFill>
                  <a:srgbClr val="FF0000"/>
                </a:solidFill>
                <a:ea typeface="仿宋_GB2312" pitchFamily="49" charset="-122"/>
              </a:rPr>
              <a:t>[</a:t>
            </a:r>
            <a:r>
              <a:rPr lang="zh-CN" altLang="en-US" sz="2000" b="1" dirty="0" smtClean="0">
                <a:solidFill>
                  <a:srgbClr val="FF0000"/>
                </a:solidFill>
                <a:ea typeface="仿宋_GB2312" pitchFamily="49" charset="-122"/>
              </a:rPr>
              <a:t>作用与应用</a:t>
            </a:r>
            <a:r>
              <a:rPr lang="en-US" altLang="zh-CN" sz="2000" b="1" dirty="0" smtClean="0">
                <a:solidFill>
                  <a:srgbClr val="FF0000"/>
                </a:solidFill>
                <a:ea typeface="仿宋_GB2312" pitchFamily="49" charset="-122"/>
              </a:rPr>
              <a:t>]</a:t>
            </a:r>
          </a:p>
          <a:p>
            <a:pPr eaLnBrk="1" hangingPunct="1">
              <a:buFontTx/>
              <a:buNone/>
              <a:defRPr/>
            </a:pPr>
            <a:r>
              <a:rPr lang="en-US" altLang="zh-CN" sz="2000" b="1" dirty="0" smtClean="0">
                <a:ea typeface="仿宋_GB2312" pitchFamily="49" charset="-122"/>
              </a:rPr>
              <a:t>       </a:t>
            </a:r>
            <a:r>
              <a:rPr lang="zh-CN" altLang="en-US" sz="2000" b="1" dirty="0" smtClean="0">
                <a:ea typeface="仿宋_GB2312" pitchFamily="49" charset="-122"/>
              </a:rPr>
              <a:t>属</a:t>
            </a:r>
            <a:r>
              <a:rPr lang="zh-CN" altLang="en-US" sz="2000" b="1" dirty="0" smtClean="0">
                <a:ea typeface="仿宋_GB2312" pitchFamily="49" charset="-122"/>
              </a:rPr>
              <a:t>广谱杀菌药。</a:t>
            </a:r>
          </a:p>
          <a:p>
            <a:pPr eaLnBrk="1" hangingPunct="1">
              <a:buFontTx/>
              <a:buNone/>
              <a:defRPr/>
            </a:pPr>
            <a:r>
              <a:rPr lang="zh-CN" altLang="en-US" sz="2000" b="1" dirty="0" smtClean="0">
                <a:ea typeface="仿宋_GB2312" pitchFamily="49" charset="-122"/>
              </a:rPr>
              <a:t>       </a:t>
            </a:r>
            <a:r>
              <a:rPr lang="zh-CN" altLang="en-US" sz="2000" b="1" dirty="0" smtClean="0">
                <a:ea typeface="仿宋_GB2312" pitchFamily="49" charset="-122"/>
              </a:rPr>
              <a:t>①</a:t>
            </a:r>
            <a:r>
              <a:rPr lang="zh-CN" altLang="en-US" sz="2000" b="1" dirty="0" smtClean="0">
                <a:solidFill>
                  <a:srgbClr val="FF0000"/>
                </a:solidFill>
                <a:ea typeface="仿宋_GB2312" pitchFamily="49" charset="-122"/>
              </a:rPr>
              <a:t>对革兰氏阴性菌的抗菌活性是目前兽医临床应用的</a:t>
            </a:r>
            <a:endParaRPr lang="en-US" altLang="zh-CN" sz="2000" b="1" dirty="0" smtClean="0">
              <a:solidFill>
                <a:srgbClr val="FF0000"/>
              </a:solidFill>
              <a:ea typeface="仿宋_GB2312" pitchFamily="49" charset="-122"/>
            </a:endParaRPr>
          </a:p>
          <a:p>
            <a:pPr eaLnBrk="1" hangingPunct="1">
              <a:buFontTx/>
              <a:buNone/>
              <a:defRPr/>
            </a:pPr>
            <a:r>
              <a:rPr lang="zh-CN" altLang="en-US" sz="2000" b="1" dirty="0" smtClean="0">
                <a:solidFill>
                  <a:srgbClr val="FF0000"/>
                </a:solidFill>
                <a:ea typeface="仿宋_GB2312" pitchFamily="49" charset="-122"/>
              </a:rPr>
              <a:t>氟喹诺酮类中最强的一种</a:t>
            </a:r>
            <a:r>
              <a:rPr lang="zh-CN" altLang="en-US" sz="2000" b="1" dirty="0" smtClean="0">
                <a:ea typeface="仿宋_GB2312" pitchFamily="49" charset="-122"/>
              </a:rPr>
              <a:t>；</a:t>
            </a:r>
          </a:p>
          <a:p>
            <a:pPr eaLnBrk="1" hangingPunct="1">
              <a:buFontTx/>
              <a:buNone/>
              <a:defRPr/>
            </a:pPr>
            <a:r>
              <a:rPr lang="zh-CN" altLang="en-US" sz="2000" b="1" dirty="0" smtClean="0">
                <a:ea typeface="仿宋_GB2312" pitchFamily="49" charset="-122"/>
              </a:rPr>
              <a:t>       </a:t>
            </a:r>
            <a:r>
              <a:rPr lang="zh-CN" altLang="en-US" sz="2000" b="1" dirty="0" smtClean="0">
                <a:ea typeface="仿宋_GB2312" pitchFamily="49" charset="-122"/>
              </a:rPr>
              <a:t>②</a:t>
            </a:r>
            <a:r>
              <a:rPr lang="zh-CN" altLang="en-US" sz="2000" b="1" dirty="0" smtClean="0">
                <a:ea typeface="仿宋_GB2312" pitchFamily="49" charset="-122"/>
              </a:rPr>
              <a:t>对革兰氏阳性菌的作用也较强。</a:t>
            </a:r>
          </a:p>
          <a:p>
            <a:pPr eaLnBrk="1" hangingPunct="1">
              <a:buFontTx/>
              <a:buNone/>
              <a:defRPr/>
            </a:pPr>
            <a:r>
              <a:rPr lang="zh-CN" altLang="en-US" sz="2000" b="1" dirty="0" smtClean="0">
                <a:ea typeface="仿宋_GB2312" pitchFamily="49" charset="-122"/>
              </a:rPr>
              <a:t>       </a:t>
            </a:r>
            <a:r>
              <a:rPr lang="zh-CN" altLang="en-US" sz="2000" b="1" dirty="0" smtClean="0">
                <a:ea typeface="仿宋_GB2312" pitchFamily="49" charset="-122"/>
              </a:rPr>
              <a:t>③</a:t>
            </a:r>
            <a:r>
              <a:rPr lang="zh-CN" altLang="en-US" sz="2000" b="1" dirty="0" smtClean="0">
                <a:ea typeface="仿宋_GB2312" pitchFamily="49" charset="-122"/>
              </a:rPr>
              <a:t>对支原体、厌氧菌、绿脓杆菌亦有较强的抗菌作用。  </a:t>
            </a:r>
            <a:endParaRPr lang="en-US" altLang="zh-CN" sz="2000" b="1" dirty="0" smtClean="0">
              <a:ea typeface="仿宋_GB2312" pitchFamily="49" charset="-122"/>
            </a:endParaRPr>
          </a:p>
          <a:p>
            <a:pPr eaLnBrk="1" hangingPunct="1">
              <a:buFontTx/>
              <a:buNone/>
              <a:defRPr/>
            </a:pPr>
            <a:r>
              <a:rPr lang="en-US" altLang="zh-CN" sz="2000" b="1" dirty="0" smtClean="0">
                <a:ea typeface="仿宋_GB2312" pitchFamily="49" charset="-122"/>
              </a:rPr>
              <a:t>       </a:t>
            </a:r>
            <a:r>
              <a:rPr lang="zh-CN" altLang="en-US" sz="2000" b="1" dirty="0" smtClean="0">
                <a:ea typeface="仿宋_GB2312" pitchFamily="49" charset="-122"/>
              </a:rPr>
              <a:t>用于</a:t>
            </a:r>
            <a:r>
              <a:rPr lang="zh-CN" altLang="en-US" sz="2000" b="1" dirty="0" smtClean="0">
                <a:ea typeface="仿宋_GB2312" pitchFamily="49" charset="-122"/>
              </a:rPr>
              <a:t>全身各系统的感染，对消化道、呼吸道、泌尿生</a:t>
            </a:r>
            <a:endParaRPr lang="en-US" altLang="zh-CN" sz="2000" b="1" dirty="0" smtClean="0">
              <a:ea typeface="仿宋_GB2312" pitchFamily="49" charset="-122"/>
            </a:endParaRPr>
          </a:p>
          <a:p>
            <a:pPr eaLnBrk="1" hangingPunct="1">
              <a:buFontTx/>
              <a:buNone/>
              <a:defRPr/>
            </a:pPr>
            <a:r>
              <a:rPr lang="zh-CN" altLang="en-US" sz="2000" b="1" dirty="0" smtClean="0">
                <a:ea typeface="仿宋_GB2312" pitchFamily="49" charset="-122"/>
              </a:rPr>
              <a:t>殖道、皮肤软组织感染及支原体感染等均有良效。</a:t>
            </a:r>
            <a:r>
              <a:rPr lang="zh-CN" altLang="en-US" sz="2000" dirty="0" smtClean="0"/>
              <a:t> </a:t>
            </a:r>
          </a:p>
          <a:p>
            <a:endParaRPr lang="zh-CN" altLang="en-US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七、</a:t>
            </a:r>
            <a:r>
              <a:rPr lang="zh-CN" altLang="zh-CN" dirty="0" smtClean="0"/>
              <a:t>兽医</a:t>
            </a:r>
            <a:r>
              <a:rPr lang="zh-CN" altLang="en-US" dirty="0" smtClean="0"/>
              <a:t>临床应用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zh-CN" altLang="en-US" sz="2800" b="1" dirty="0" smtClean="0">
                <a:solidFill>
                  <a:schemeClr val="tx1">
                    <a:lumMod val="60000"/>
                    <a:lumOff val="40000"/>
                  </a:schemeClr>
                </a:solidFill>
                <a:ea typeface="隶书" pitchFamily="49" charset="-122"/>
              </a:rPr>
              <a:t>（三）恩诺沙星 </a:t>
            </a:r>
            <a:endParaRPr lang="en-US" altLang="zh-CN" sz="2800" b="1" dirty="0" smtClean="0">
              <a:solidFill>
                <a:schemeClr val="tx1">
                  <a:lumMod val="60000"/>
                  <a:lumOff val="40000"/>
                </a:schemeClr>
              </a:solidFill>
              <a:ea typeface="隶书" pitchFamily="49" charset="-122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zh-CN" altLang="en-US" sz="2000" b="1" dirty="0" smtClean="0">
                <a:solidFill>
                  <a:srgbClr val="0033CC"/>
                </a:solidFill>
                <a:latin typeface="+mn-ea"/>
              </a:rPr>
              <a:t>动物</a:t>
            </a:r>
            <a:r>
              <a:rPr lang="zh-CN" altLang="en-US" sz="2000" b="1" dirty="0" smtClean="0">
                <a:solidFill>
                  <a:srgbClr val="0033CC"/>
                </a:solidFill>
                <a:latin typeface="+mn-ea"/>
              </a:rPr>
              <a:t>专用</a:t>
            </a:r>
            <a:r>
              <a:rPr lang="zh-CN" altLang="en-US" sz="2000" b="1" dirty="0" smtClean="0">
                <a:solidFill>
                  <a:srgbClr val="0033CC"/>
                </a:solidFill>
                <a:latin typeface="+mn-ea"/>
              </a:rPr>
              <a:t>药物</a:t>
            </a:r>
            <a:endParaRPr lang="en-US" altLang="zh-CN" sz="2000" b="1" dirty="0" smtClean="0">
              <a:solidFill>
                <a:srgbClr val="0033CC"/>
              </a:solidFill>
              <a:latin typeface="+mn-ea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zh-CN" altLang="en-US" sz="2000" b="1" dirty="0" smtClean="0">
              <a:solidFill>
                <a:srgbClr val="0033CC"/>
              </a:solidFill>
              <a:latin typeface="+mn-ea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zh-CN" sz="2000" b="1" dirty="0" smtClean="0">
                <a:solidFill>
                  <a:srgbClr val="FF0000"/>
                </a:solidFill>
                <a:ea typeface="仿宋_GB2312" pitchFamily="49" charset="-122"/>
              </a:rPr>
              <a:t>[</a:t>
            </a:r>
            <a:r>
              <a:rPr lang="zh-CN" altLang="en-US" sz="2000" b="1" dirty="0" smtClean="0">
                <a:solidFill>
                  <a:srgbClr val="FF0000"/>
                </a:solidFill>
                <a:ea typeface="仿宋_GB2312" pitchFamily="49" charset="-122"/>
              </a:rPr>
              <a:t>作用与应用</a:t>
            </a:r>
            <a:r>
              <a:rPr lang="en-US" altLang="zh-CN" sz="2000" b="1" dirty="0" smtClean="0">
                <a:solidFill>
                  <a:srgbClr val="FF0000"/>
                </a:solidFill>
                <a:ea typeface="仿宋_GB2312" pitchFamily="49" charset="-122"/>
              </a:rPr>
              <a:t>]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zh-CN" altLang="en-US" sz="2000" b="1" dirty="0" smtClean="0">
                <a:ea typeface="仿宋_GB2312" pitchFamily="49" charset="-122"/>
              </a:rPr>
              <a:t>       </a:t>
            </a:r>
            <a:r>
              <a:rPr lang="zh-CN" altLang="en-US" sz="2000" b="1" dirty="0" smtClean="0">
                <a:ea typeface="仿宋_GB2312" pitchFamily="49" charset="-122"/>
              </a:rPr>
              <a:t>属</a:t>
            </a:r>
            <a:r>
              <a:rPr lang="zh-CN" altLang="en-US" sz="2000" b="1" dirty="0" smtClean="0">
                <a:ea typeface="仿宋_GB2312" pitchFamily="49" charset="-122"/>
              </a:rPr>
              <a:t>广谱杀菌药。</a:t>
            </a:r>
            <a:endParaRPr lang="en-US" altLang="zh-CN" sz="2000" b="1" dirty="0" smtClean="0">
              <a:ea typeface="仿宋_GB2312" pitchFamily="49" charset="-122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zh-CN" sz="2000" b="1" dirty="0" smtClean="0">
                <a:ea typeface="仿宋_GB2312" pitchFamily="49" charset="-122"/>
              </a:rPr>
              <a:t>     </a:t>
            </a:r>
            <a:r>
              <a:rPr lang="en-US" altLang="zh-CN" sz="2000" b="1" dirty="0" smtClean="0">
                <a:ea typeface="仿宋_GB2312" pitchFamily="49" charset="-122"/>
              </a:rPr>
              <a:t> </a:t>
            </a:r>
            <a:r>
              <a:rPr lang="en-US" altLang="zh-CN" sz="2000" b="1" dirty="0" smtClean="0">
                <a:latin typeface="+mn-ea"/>
              </a:rPr>
              <a:t>①</a:t>
            </a:r>
            <a:r>
              <a:rPr lang="zh-CN" altLang="en-US" sz="2000" b="1" dirty="0" smtClean="0">
                <a:solidFill>
                  <a:srgbClr val="FF3300"/>
                </a:solidFill>
                <a:latin typeface="+mn-ea"/>
              </a:rPr>
              <a:t>对支原体有特效。</a:t>
            </a:r>
            <a:r>
              <a:rPr lang="zh-CN" altLang="en-US" sz="2000" b="1" dirty="0" smtClean="0">
                <a:latin typeface="+mn-ea"/>
              </a:rPr>
              <a:t>对禽败血支原体、滑液囊支原体、</a:t>
            </a:r>
            <a:endParaRPr lang="en-US" altLang="zh-CN" sz="2000" b="1" dirty="0" smtClean="0">
              <a:latin typeface="+mn-ea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zh-CN" altLang="en-US" sz="2000" b="1" dirty="0" smtClean="0">
                <a:latin typeface="+mn-ea"/>
              </a:rPr>
              <a:t>衣阿华支原体和火鸡支原体效果良好。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zh-CN" altLang="en-US" sz="2000" b="1" dirty="0" smtClean="0">
                <a:latin typeface="+mn-ea"/>
              </a:rPr>
              <a:t>    </a:t>
            </a:r>
            <a:r>
              <a:rPr lang="zh-CN" altLang="en-US" sz="2000" b="1" dirty="0" smtClean="0">
                <a:latin typeface="+mn-ea"/>
              </a:rPr>
              <a:t>  抗</a:t>
            </a:r>
            <a:r>
              <a:rPr lang="zh-CN" altLang="en-US" sz="2000" b="1" dirty="0" smtClean="0">
                <a:latin typeface="+mn-ea"/>
              </a:rPr>
              <a:t>支原体的效力比泰乐菌素和泰妙菌素强。对耐泰乐</a:t>
            </a:r>
            <a:endParaRPr lang="en-US" altLang="zh-CN" sz="2000" b="1" dirty="0" smtClean="0">
              <a:latin typeface="+mn-ea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zh-CN" altLang="en-US" sz="2000" b="1" dirty="0" smtClean="0">
                <a:latin typeface="+mn-ea"/>
              </a:rPr>
              <a:t>菌素、泰妙菌素的支原体，亦有效。</a:t>
            </a:r>
            <a:r>
              <a:rPr lang="zh-CN" altLang="en-US" sz="2000" b="1" dirty="0" smtClean="0">
                <a:solidFill>
                  <a:srgbClr val="FF3300"/>
                </a:solidFill>
                <a:latin typeface="+mn-ea"/>
              </a:rPr>
              <a:t>是治疗支原体病的首</a:t>
            </a:r>
            <a:endParaRPr lang="en-US" altLang="zh-CN" sz="2000" b="1" dirty="0" smtClean="0">
              <a:solidFill>
                <a:srgbClr val="FF3300"/>
              </a:solidFill>
              <a:latin typeface="+mn-ea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zh-CN" altLang="en-US" sz="2000" b="1" dirty="0" smtClean="0">
                <a:solidFill>
                  <a:srgbClr val="FF3300"/>
                </a:solidFill>
                <a:latin typeface="+mn-ea"/>
              </a:rPr>
              <a:t>选药物。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zh-CN" altLang="en-US" sz="2000" b="1" dirty="0" smtClean="0">
                <a:latin typeface="+mn-ea"/>
              </a:rPr>
              <a:t>     </a:t>
            </a:r>
            <a:r>
              <a:rPr lang="zh-CN" altLang="en-US" sz="2000" b="1" dirty="0" smtClean="0">
                <a:latin typeface="+mn-ea"/>
              </a:rPr>
              <a:t> ②</a:t>
            </a:r>
            <a:r>
              <a:rPr lang="zh-CN" altLang="en-US" sz="2000" b="1" dirty="0" smtClean="0">
                <a:latin typeface="+mn-ea"/>
              </a:rPr>
              <a:t>对大肠杆菌、沙门氏菌、变形杆菌、绿脓杆菌、嗜</a:t>
            </a:r>
            <a:endParaRPr lang="en-US" altLang="zh-CN" sz="2000" b="1" dirty="0" smtClean="0">
              <a:latin typeface="+mn-ea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zh-CN" altLang="en-US" sz="2000" b="1" dirty="0" smtClean="0">
                <a:latin typeface="+mn-ea"/>
              </a:rPr>
              <a:t>血杆菌、巴氏杆菌、金葡菌、链球菌、丹毒杆菌等的最小</a:t>
            </a:r>
            <a:endParaRPr lang="en-US" altLang="zh-CN" sz="2000" b="1" dirty="0" smtClean="0">
              <a:latin typeface="+mn-ea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zh-CN" altLang="en-US" sz="2000" b="1" dirty="0" smtClean="0">
                <a:latin typeface="+mn-ea"/>
              </a:rPr>
              <a:t>抑菌浓度的平均值为</a:t>
            </a:r>
            <a:r>
              <a:rPr lang="en-US" altLang="zh-CN" sz="2000" b="1" dirty="0" smtClean="0">
                <a:latin typeface="+mn-ea"/>
              </a:rPr>
              <a:t>0.008</a:t>
            </a:r>
            <a:r>
              <a:rPr lang="zh-CN" altLang="en-US" sz="2000" b="1" dirty="0" smtClean="0">
                <a:latin typeface="+mn-ea"/>
              </a:rPr>
              <a:t>～</a:t>
            </a:r>
            <a:r>
              <a:rPr lang="en-US" altLang="zh-CN" sz="2000" b="1" dirty="0" smtClean="0">
                <a:latin typeface="+mn-ea"/>
              </a:rPr>
              <a:t>0.75</a:t>
            </a:r>
            <a:r>
              <a:rPr lang="zh-CN" altLang="en-US" sz="2000" b="1" dirty="0" smtClean="0">
                <a:latin typeface="+mn-ea"/>
              </a:rPr>
              <a:t>微克</a:t>
            </a:r>
            <a:r>
              <a:rPr lang="en-US" altLang="zh-CN" sz="2000" b="1" dirty="0" smtClean="0">
                <a:latin typeface="+mn-ea"/>
              </a:rPr>
              <a:t>/ml</a:t>
            </a:r>
            <a:r>
              <a:rPr lang="zh-CN" altLang="en-US" sz="2000" b="1" dirty="0" smtClean="0">
                <a:latin typeface="+mn-ea"/>
              </a:rPr>
              <a:t>。</a:t>
            </a:r>
            <a:r>
              <a:rPr lang="zh-CN" altLang="en-US" sz="2000" dirty="0" smtClean="0">
                <a:latin typeface="+mn-ea"/>
              </a:rPr>
              <a:t> </a:t>
            </a:r>
          </a:p>
          <a:p>
            <a:endParaRPr lang="zh-CN" altLang="en-US" sz="2000" dirty="0">
              <a:solidFill>
                <a:schemeClr val="tx1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七、</a:t>
            </a:r>
            <a:r>
              <a:rPr lang="zh-CN" altLang="zh-CN" dirty="0" smtClean="0"/>
              <a:t>兽医</a:t>
            </a:r>
            <a:r>
              <a:rPr lang="zh-CN" altLang="en-US" dirty="0" smtClean="0"/>
              <a:t>临床应用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zh-CN" altLang="en-US" sz="2800" b="1" dirty="0" smtClean="0">
                <a:solidFill>
                  <a:schemeClr val="tx1">
                    <a:lumMod val="60000"/>
                    <a:lumOff val="40000"/>
                  </a:schemeClr>
                </a:solidFill>
                <a:ea typeface="隶书" pitchFamily="49" charset="-122"/>
              </a:rPr>
              <a:t>（四）二氟沙星</a:t>
            </a:r>
            <a:endParaRPr lang="en-US" altLang="zh-CN" sz="2800" b="1" dirty="0" smtClean="0">
              <a:solidFill>
                <a:schemeClr val="tx1">
                  <a:lumMod val="60000"/>
                  <a:lumOff val="40000"/>
                </a:schemeClr>
              </a:solidFill>
              <a:ea typeface="隶书" pitchFamily="49" charset="-122"/>
            </a:endParaRPr>
          </a:p>
          <a:p>
            <a:pPr eaLnBrk="1" hangingPunct="1">
              <a:lnSpc>
                <a:spcPct val="90000"/>
              </a:lnSpc>
              <a:buNone/>
              <a:defRPr/>
            </a:pPr>
            <a:r>
              <a:rPr lang="zh-CN" altLang="en-US" sz="2000" b="1" dirty="0" smtClean="0">
                <a:solidFill>
                  <a:srgbClr val="0033CC"/>
                </a:solidFill>
                <a:latin typeface="+mn-ea"/>
              </a:rPr>
              <a:t>动物专用药物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US" altLang="zh-CN" sz="2000" b="1" dirty="0" smtClean="0">
              <a:solidFill>
                <a:srgbClr val="FF0000"/>
              </a:solidFill>
              <a:ea typeface="仿宋_GB2312" pitchFamily="49" charset="-122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zh-CN" sz="2000" b="1" dirty="0" smtClean="0">
                <a:solidFill>
                  <a:srgbClr val="FF0000"/>
                </a:solidFill>
                <a:ea typeface="仿宋_GB2312" pitchFamily="49" charset="-122"/>
              </a:rPr>
              <a:t>[</a:t>
            </a:r>
            <a:r>
              <a:rPr lang="zh-CN" altLang="en-US" sz="2000" b="1" dirty="0" smtClean="0">
                <a:solidFill>
                  <a:srgbClr val="FF0000"/>
                </a:solidFill>
                <a:ea typeface="仿宋_GB2312" pitchFamily="49" charset="-122"/>
              </a:rPr>
              <a:t>作用与应用</a:t>
            </a:r>
            <a:r>
              <a:rPr lang="en-US" altLang="zh-CN" sz="2000" b="1" dirty="0" smtClean="0">
                <a:solidFill>
                  <a:srgbClr val="FF0000"/>
                </a:solidFill>
                <a:ea typeface="仿宋_GB2312" pitchFamily="49" charset="-122"/>
              </a:rPr>
              <a:t>]</a:t>
            </a:r>
            <a:r>
              <a:rPr lang="zh-CN" altLang="en-US" sz="2000" b="1" dirty="0" smtClean="0">
                <a:ea typeface="仿宋_GB2312" pitchFamily="49" charset="-122"/>
              </a:rPr>
              <a:t> </a:t>
            </a:r>
            <a:endParaRPr lang="en-US" altLang="zh-CN" sz="2000" b="1" dirty="0" smtClean="0">
              <a:ea typeface="仿宋_GB2312" pitchFamily="49" charset="-122"/>
            </a:endParaRPr>
          </a:p>
          <a:p>
            <a:pPr>
              <a:buFontTx/>
              <a:buNone/>
              <a:defRPr/>
            </a:pPr>
            <a:r>
              <a:rPr lang="en-US" altLang="zh-CN" sz="2000" b="1" dirty="0" smtClean="0">
                <a:solidFill>
                  <a:srgbClr val="FF3300"/>
                </a:solidFill>
              </a:rPr>
              <a:t>        </a:t>
            </a:r>
            <a:r>
              <a:rPr lang="zh-CN" altLang="zh-CN" sz="2000" b="1" dirty="0" smtClean="0">
                <a:solidFill>
                  <a:srgbClr val="FF3300"/>
                </a:solidFill>
              </a:rPr>
              <a:t>猪、鸡</a:t>
            </a:r>
            <a:r>
              <a:rPr lang="zh-CN" altLang="zh-CN" sz="2000" b="1" dirty="0" smtClean="0"/>
              <a:t>体内吸收迅速，达峰时间短。对大肠杆菌、绿</a:t>
            </a:r>
            <a:endParaRPr lang="en-US" altLang="zh-CN" sz="2000" b="1" dirty="0" smtClean="0"/>
          </a:p>
          <a:p>
            <a:pPr>
              <a:buFontTx/>
              <a:buNone/>
              <a:defRPr/>
            </a:pPr>
            <a:r>
              <a:rPr lang="zh-CN" altLang="zh-CN" sz="2000" b="1" dirty="0" smtClean="0"/>
              <a:t>脓杆菌、金黄色葡萄球菌、多杀性巴氏杆菌</a:t>
            </a:r>
            <a:r>
              <a:rPr lang="zh-CN" altLang="en-US" sz="2000" b="1" dirty="0" smtClean="0"/>
              <a:t>、</a:t>
            </a:r>
            <a:r>
              <a:rPr lang="zh-CN" altLang="zh-CN" sz="2000" b="1" dirty="0" smtClean="0"/>
              <a:t>变形杆菌等</a:t>
            </a:r>
            <a:endParaRPr lang="en-US" altLang="zh-CN" sz="2000" b="1" dirty="0" smtClean="0"/>
          </a:p>
          <a:p>
            <a:pPr>
              <a:buFontTx/>
              <a:buNone/>
              <a:defRPr/>
            </a:pPr>
            <a:r>
              <a:rPr lang="zh-CN" altLang="zh-CN" sz="2000" b="1" dirty="0" smtClean="0"/>
              <a:t>多种细菌</a:t>
            </a:r>
            <a:r>
              <a:rPr lang="zh-CN" altLang="en-US" sz="2000" b="1" dirty="0" smtClean="0"/>
              <a:t>和</a:t>
            </a:r>
            <a:r>
              <a:rPr lang="zh-CN" altLang="zh-CN" sz="2000" b="1" dirty="0" smtClean="0"/>
              <a:t>支原体</a:t>
            </a:r>
            <a:r>
              <a:rPr lang="zh-CN" altLang="en-US" sz="2000" b="1" dirty="0" smtClean="0"/>
              <a:t>效果良好</a:t>
            </a:r>
            <a:r>
              <a:rPr lang="zh-CN" altLang="zh-CN" sz="2000" b="1" dirty="0" smtClean="0"/>
              <a:t>。</a:t>
            </a:r>
            <a:endParaRPr lang="en-US" altLang="zh-CN" sz="2000" dirty="0" smtClean="0"/>
          </a:p>
          <a:p>
            <a:pPr>
              <a:buFontTx/>
              <a:buNone/>
              <a:defRPr/>
            </a:pPr>
            <a:r>
              <a:rPr lang="en-US" altLang="zh-CN" sz="2000" b="1" dirty="0" smtClean="0"/>
              <a:t>        </a:t>
            </a:r>
            <a:r>
              <a:rPr lang="zh-CN" altLang="zh-CN" sz="2000" b="1" dirty="0" smtClean="0"/>
              <a:t>临床主要用于畜禽慢性呼吸道病、气管炎、肺炎、禽</a:t>
            </a:r>
            <a:endParaRPr lang="en-US" altLang="zh-CN" sz="2000" b="1" dirty="0" smtClean="0"/>
          </a:p>
          <a:p>
            <a:pPr>
              <a:buFontTx/>
              <a:buNone/>
              <a:defRPr/>
            </a:pPr>
            <a:r>
              <a:rPr lang="zh-CN" altLang="zh-CN" sz="2000" b="1" dirty="0" smtClean="0"/>
              <a:t>霍乱、链球菌病、伤寒等疾病，尤其</a:t>
            </a:r>
            <a:r>
              <a:rPr lang="zh-CN" altLang="zh-CN" sz="2000" b="1" dirty="0" smtClean="0">
                <a:solidFill>
                  <a:srgbClr val="FF3300"/>
                </a:solidFill>
              </a:rPr>
              <a:t>对鸡的大肠杆菌、仔</a:t>
            </a:r>
            <a:endParaRPr lang="en-US" altLang="zh-CN" sz="2000" b="1" dirty="0" smtClean="0">
              <a:solidFill>
                <a:srgbClr val="FF3300"/>
              </a:solidFill>
            </a:endParaRPr>
          </a:p>
          <a:p>
            <a:pPr>
              <a:buFontTx/>
              <a:buNone/>
              <a:defRPr/>
            </a:pPr>
            <a:r>
              <a:rPr lang="zh-CN" altLang="zh-CN" sz="2000" b="1" dirty="0" smtClean="0">
                <a:solidFill>
                  <a:srgbClr val="FF3300"/>
                </a:solidFill>
              </a:rPr>
              <a:t>猪黄、白痢有特效。</a:t>
            </a:r>
            <a:r>
              <a:rPr lang="zh-CN" altLang="en-US" sz="2000" dirty="0" smtClean="0">
                <a:solidFill>
                  <a:srgbClr val="FF3300"/>
                </a:solidFill>
                <a:latin typeface="+mn-ea"/>
              </a:rPr>
              <a:t> </a:t>
            </a:r>
          </a:p>
          <a:p>
            <a:endParaRPr lang="zh-CN" altLang="en-US" sz="2000" dirty="0">
              <a:solidFill>
                <a:srgbClr val="0033CC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七、</a:t>
            </a:r>
            <a:r>
              <a:rPr lang="zh-CN" altLang="zh-CN" dirty="0" smtClean="0"/>
              <a:t>兽医</a:t>
            </a:r>
            <a:r>
              <a:rPr lang="zh-CN" altLang="en-US" dirty="0" smtClean="0"/>
              <a:t>临床应用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zh-CN" altLang="en-US" sz="2800" b="1" dirty="0" smtClean="0">
                <a:solidFill>
                  <a:schemeClr val="tx1">
                    <a:lumMod val="60000"/>
                    <a:lumOff val="40000"/>
                  </a:schemeClr>
                </a:solidFill>
                <a:ea typeface="隶书" pitchFamily="49" charset="-122"/>
              </a:rPr>
              <a:t>（五）达氟沙星 </a:t>
            </a:r>
            <a:endParaRPr lang="en-US" altLang="zh-CN" sz="2800" b="1" dirty="0" smtClean="0">
              <a:solidFill>
                <a:schemeClr val="tx1">
                  <a:lumMod val="60000"/>
                  <a:lumOff val="40000"/>
                </a:schemeClr>
              </a:solidFill>
              <a:ea typeface="隶书" pitchFamily="49" charset="-122"/>
            </a:endParaRPr>
          </a:p>
          <a:p>
            <a:pPr eaLnBrk="1" hangingPunct="1">
              <a:lnSpc>
                <a:spcPct val="90000"/>
              </a:lnSpc>
              <a:buNone/>
              <a:defRPr/>
            </a:pPr>
            <a:r>
              <a:rPr lang="zh-CN" altLang="en-US" sz="2000" b="1" dirty="0" smtClean="0">
                <a:solidFill>
                  <a:srgbClr val="0033CC"/>
                </a:solidFill>
                <a:latin typeface="+mn-ea"/>
              </a:rPr>
              <a:t>动物专用药物</a:t>
            </a:r>
            <a:endParaRPr lang="en-US" altLang="zh-CN" sz="2000" b="1" dirty="0" smtClean="0">
              <a:solidFill>
                <a:srgbClr val="0033CC"/>
              </a:solidFill>
              <a:latin typeface="+mn-ea"/>
            </a:endParaRPr>
          </a:p>
          <a:p>
            <a:pPr>
              <a:buFontTx/>
              <a:buNone/>
              <a:defRPr/>
            </a:pPr>
            <a:endParaRPr lang="en-US" altLang="zh-CN" sz="2000" b="1" dirty="0" smtClean="0">
              <a:solidFill>
                <a:srgbClr val="FF0000"/>
              </a:solidFill>
              <a:ea typeface="仿宋_GB2312" pitchFamily="49" charset="-122"/>
            </a:endParaRPr>
          </a:p>
          <a:p>
            <a:pPr>
              <a:buFontTx/>
              <a:buNone/>
              <a:defRPr/>
            </a:pPr>
            <a:r>
              <a:rPr lang="en-US" altLang="zh-CN" sz="2000" b="1" dirty="0" smtClean="0">
                <a:solidFill>
                  <a:srgbClr val="FF0000"/>
                </a:solidFill>
                <a:ea typeface="仿宋_GB2312" pitchFamily="49" charset="-122"/>
              </a:rPr>
              <a:t>[</a:t>
            </a:r>
            <a:r>
              <a:rPr lang="zh-CN" altLang="en-US" sz="2000" b="1" dirty="0" smtClean="0">
                <a:solidFill>
                  <a:srgbClr val="FF0000"/>
                </a:solidFill>
                <a:ea typeface="仿宋_GB2312" pitchFamily="49" charset="-122"/>
              </a:rPr>
              <a:t>作用与应用</a:t>
            </a:r>
            <a:r>
              <a:rPr lang="en-US" altLang="zh-CN" sz="2000" b="1" dirty="0" smtClean="0">
                <a:solidFill>
                  <a:srgbClr val="FF0000"/>
                </a:solidFill>
                <a:ea typeface="仿宋_GB2312" pitchFamily="49" charset="-122"/>
              </a:rPr>
              <a:t>]</a:t>
            </a:r>
            <a:r>
              <a:rPr lang="en-US" altLang="zh-CN" sz="2000" b="1" dirty="0" smtClean="0">
                <a:ea typeface="仿宋_GB2312" pitchFamily="49" charset="-122"/>
              </a:rPr>
              <a:t>   </a:t>
            </a:r>
            <a:endParaRPr lang="zh-CN" altLang="en-US" sz="2000" b="1" dirty="0" smtClean="0">
              <a:ea typeface="仿宋_GB2312" pitchFamily="49" charset="-122"/>
            </a:endParaRPr>
          </a:p>
          <a:p>
            <a:pPr eaLnBrk="1" hangingPunct="1">
              <a:buFontTx/>
              <a:buNone/>
              <a:defRPr/>
            </a:pPr>
            <a:r>
              <a:rPr lang="zh-CN" altLang="en-US" sz="2000" b="1" dirty="0" smtClean="0">
                <a:latin typeface="+mn-ea"/>
              </a:rPr>
              <a:t>    对牛溶血性巴氏杆菌、多杀性巴氏杆菌、支原体，猪</a:t>
            </a:r>
            <a:endParaRPr lang="en-US" altLang="zh-CN" sz="2000" b="1" dirty="0" smtClean="0">
              <a:latin typeface="+mn-ea"/>
            </a:endParaRPr>
          </a:p>
          <a:p>
            <a:pPr eaLnBrk="1" hangingPunct="1">
              <a:buFontTx/>
              <a:buNone/>
              <a:defRPr/>
            </a:pPr>
            <a:r>
              <a:rPr lang="zh-CN" altLang="en-US" sz="2000" b="1" dirty="0" smtClean="0">
                <a:latin typeface="+mn-ea"/>
              </a:rPr>
              <a:t>胸膜肺炎放线杆菌、猪肺炎支原体，鸡大肠杆菌、多杀性</a:t>
            </a:r>
            <a:endParaRPr lang="en-US" altLang="zh-CN" sz="2000" b="1" dirty="0" smtClean="0">
              <a:latin typeface="+mn-ea"/>
            </a:endParaRPr>
          </a:p>
          <a:p>
            <a:pPr eaLnBrk="1" hangingPunct="1">
              <a:buFontTx/>
              <a:buNone/>
              <a:defRPr/>
            </a:pPr>
            <a:r>
              <a:rPr lang="zh-CN" altLang="en-US" sz="2000" b="1" dirty="0" smtClean="0">
                <a:latin typeface="+mn-ea"/>
              </a:rPr>
              <a:t>巴氏杆菌、败血支原体等均有较强的抗菌活性。</a:t>
            </a:r>
          </a:p>
          <a:p>
            <a:pPr eaLnBrk="1" hangingPunct="1">
              <a:buFontTx/>
              <a:buNone/>
              <a:defRPr/>
            </a:pPr>
            <a:r>
              <a:rPr lang="zh-CN" altLang="en-US" sz="2000" b="1" dirty="0" smtClean="0">
                <a:latin typeface="+mn-ea"/>
              </a:rPr>
              <a:t>    主要用于</a:t>
            </a:r>
            <a:r>
              <a:rPr lang="zh-CN" altLang="en-US" sz="2000" b="1" dirty="0" smtClean="0">
                <a:solidFill>
                  <a:srgbClr val="FF3300"/>
                </a:solidFill>
                <a:latin typeface="+mn-ea"/>
              </a:rPr>
              <a:t>牛巴氏杆菌病、肺炎；猪传染性胸膜肺炎、</a:t>
            </a:r>
            <a:endParaRPr lang="en-US" altLang="zh-CN" sz="2000" b="1" dirty="0" smtClean="0">
              <a:solidFill>
                <a:srgbClr val="FF3300"/>
              </a:solidFill>
              <a:latin typeface="+mn-ea"/>
            </a:endParaRPr>
          </a:p>
          <a:p>
            <a:pPr eaLnBrk="1" hangingPunct="1">
              <a:buFontTx/>
              <a:buNone/>
              <a:defRPr/>
            </a:pPr>
            <a:r>
              <a:rPr lang="zh-CN" altLang="en-US" sz="2000" b="1" dirty="0" smtClean="0">
                <a:solidFill>
                  <a:srgbClr val="FF3300"/>
                </a:solidFill>
                <a:latin typeface="+mn-ea"/>
              </a:rPr>
              <a:t>支原体性肺炎；禽大肠杆菌病、禽霍乱、慢性呼吸道病</a:t>
            </a:r>
            <a:r>
              <a:rPr lang="zh-CN" altLang="en-US" sz="2000" b="1" dirty="0" smtClean="0">
                <a:latin typeface="+mn-ea"/>
              </a:rPr>
              <a:t>等。</a:t>
            </a:r>
            <a:endParaRPr lang="zh-CN" altLang="en-US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小结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4575" y="1076325"/>
            <a:ext cx="7631881" cy="5248275"/>
          </a:xfrm>
        </p:spPr>
        <p:txBody>
          <a:bodyPr/>
          <a:lstStyle/>
          <a:p>
            <a:r>
              <a:rPr lang="zh-CN" altLang="zh-CN" sz="2400" b="1" dirty="0" smtClean="0"/>
              <a:t>我们总结一下，本节我们重点学习了氟喹诺酮类药物的构效关系、作用机理、药理作用、不良反应和在兽医临床的应用。</a:t>
            </a:r>
            <a:r>
              <a:rPr lang="en-US" altLang="zh-CN" sz="2400" b="1" dirty="0" smtClean="0"/>
              <a:t> </a:t>
            </a:r>
            <a:endParaRPr lang="zh-CN" altLang="zh-CN" sz="2400" dirty="0" smtClean="0"/>
          </a:p>
          <a:p>
            <a:r>
              <a:rPr lang="zh-CN" altLang="zh-CN" sz="2400" b="1" dirty="0" smtClean="0"/>
              <a:t>人工合成类抗菌药我们主要讲了磺胺类、抗菌增效剂和喹诺酮类</a:t>
            </a:r>
            <a:r>
              <a:rPr lang="zh-CN" altLang="zh-CN" sz="2400" b="1" dirty="0" smtClean="0"/>
              <a:t>药物</a:t>
            </a:r>
            <a:r>
              <a:rPr lang="zh-CN" altLang="en-US" sz="2400" b="1" dirty="0" smtClean="0"/>
              <a:t>。</a:t>
            </a:r>
            <a:endParaRPr lang="en-US" altLang="zh-CN" sz="2400" b="1" dirty="0" smtClean="0"/>
          </a:p>
          <a:p>
            <a:r>
              <a:rPr lang="zh-CN" altLang="zh-CN" sz="2400" b="1" dirty="0" smtClean="0"/>
              <a:t>下</a:t>
            </a:r>
            <a:r>
              <a:rPr lang="zh-CN" altLang="zh-CN" sz="2400" b="1" dirty="0" smtClean="0"/>
              <a:t>节课我们将学习抗真菌药物</a:t>
            </a:r>
            <a:r>
              <a:rPr lang="zh-CN" altLang="zh-CN" sz="2400" b="1" dirty="0" smtClean="0"/>
              <a:t>。</a:t>
            </a:r>
            <a:endParaRPr lang="en-US" altLang="zh-CN" sz="2400" b="1" dirty="0" smtClean="0"/>
          </a:p>
          <a:p>
            <a:r>
              <a:rPr lang="zh-CN" altLang="zh-CN" sz="2400" b="1" dirty="0" smtClean="0"/>
              <a:t>同学们</a:t>
            </a:r>
            <a:r>
              <a:rPr lang="zh-CN" altLang="zh-CN" sz="2400" b="1" dirty="0" smtClean="0"/>
              <a:t>，再见！</a:t>
            </a:r>
            <a:endParaRPr lang="zh-CN" altLang="en-US" sz="2400" dirty="0" smtClean="0"/>
          </a:p>
          <a:p>
            <a:endParaRPr lang="zh-CN" altLang="en-US" sz="2400" b="1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1114414" y="642918"/>
            <a:ext cx="1651162" cy="83080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buFont typeface="Arial" panose="020B0604020202020204" pitchFamily="34" charset="0"/>
              <a:buNone/>
              <a:defRPr/>
            </a:pPr>
            <a:r>
              <a:rPr lang="zh-CN" altLang="en-US" sz="4800" b="1" dirty="0">
                <a:ln w="6350">
                  <a:noFill/>
                </a:ln>
                <a:gradFill flip="none" rotWithShape="1">
                  <a:gsLst>
                    <a:gs pos="0">
                      <a:srgbClr val="FFF200"/>
                    </a:gs>
                    <a:gs pos="45000">
                      <a:srgbClr val="FF7A00"/>
                    </a:gs>
                    <a:gs pos="70000">
                      <a:srgbClr val="FF0300"/>
                    </a:gs>
                    <a:gs pos="100000">
                      <a:srgbClr val="4D0808"/>
                    </a:gs>
                  </a:gsLst>
                  <a:path path="circle">
                    <a:fillToRect l="100000" b="100000"/>
                  </a:path>
                  <a:tileRect t="-100000" r="-100000"/>
                </a:gradFill>
                <a:latin typeface="微软雅黑" panose="020B0503020204020204" pitchFamily="34" charset="-122"/>
                <a:ea typeface="微软雅黑" panose="020B0503020204020204" pitchFamily="34" charset="-122"/>
              </a:rPr>
              <a:t>前言</a:t>
            </a:r>
          </a:p>
        </p:txBody>
      </p:sp>
      <p:sp>
        <p:nvSpPr>
          <p:cNvPr id="21" name="任意多边形 20"/>
          <p:cNvSpPr/>
          <p:nvPr/>
        </p:nvSpPr>
        <p:spPr>
          <a:xfrm>
            <a:off x="1114425" y="1270000"/>
            <a:ext cx="7026275" cy="4246563"/>
          </a:xfrm>
          <a:custGeom>
            <a:avLst/>
            <a:gdLst>
              <a:gd name="connsiteX0" fmla="*/ 2076450 w 7210425"/>
              <a:gd name="connsiteY0" fmla="*/ 0 h 3076575"/>
              <a:gd name="connsiteX1" fmla="*/ 7210425 w 7210425"/>
              <a:gd name="connsiteY1" fmla="*/ 0 h 3076575"/>
              <a:gd name="connsiteX2" fmla="*/ 7210425 w 7210425"/>
              <a:gd name="connsiteY2" fmla="*/ 3076575 h 3076575"/>
              <a:gd name="connsiteX3" fmla="*/ 0 w 7210425"/>
              <a:gd name="connsiteY3" fmla="*/ 3076575 h 3076575"/>
              <a:gd name="connsiteX4" fmla="*/ 0 w 7210425"/>
              <a:gd name="connsiteY4" fmla="*/ 228600 h 3076575"/>
              <a:gd name="connsiteX5" fmla="*/ 333375 w 7210425"/>
              <a:gd name="connsiteY5" fmla="*/ 228600 h 3076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10425" h="3076575">
                <a:moveTo>
                  <a:pt x="2076450" y="0"/>
                </a:moveTo>
                <a:lnTo>
                  <a:pt x="7210425" y="0"/>
                </a:lnTo>
                <a:lnTo>
                  <a:pt x="7210425" y="3076575"/>
                </a:lnTo>
                <a:lnTo>
                  <a:pt x="0" y="3076575"/>
                </a:lnTo>
                <a:lnTo>
                  <a:pt x="0" y="228600"/>
                </a:lnTo>
                <a:lnTo>
                  <a:pt x="333375" y="228600"/>
                </a:lnTo>
              </a:path>
            </a:pathLst>
          </a:custGeom>
          <a:ln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buFont typeface="Arial" panose="020B0604020202020204" pitchFamily="34" charset="0"/>
              <a:buNone/>
              <a:defRPr/>
            </a:pPr>
            <a:endParaRPr lang="zh-CN" altLang="en-US"/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619672" y="2060848"/>
            <a:ext cx="5904656" cy="2554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34" tIns="45717" rIns="91434" bIns="45717">
            <a:spAutoFit/>
          </a:bodyPr>
          <a:lstStyle/>
          <a:p>
            <a:pPr algn="just" eaLnBrk="1" hangingPunct="1">
              <a:buFont typeface="Arial" pitchFamily="34" charset="0"/>
              <a:buNone/>
            </a:pPr>
            <a:r>
              <a:rPr lang="zh-CN" altLang="zh-CN" sz="2800" b="1" dirty="0" smtClean="0"/>
              <a:t>大家好！上次课我们学习了磺胺类和抗菌增效剂，今天我们学习另一类人工合成抗菌药——喹诺酮类药物。</a:t>
            </a:r>
            <a:endParaRPr lang="en-US" altLang="zh-CN" sz="2800" b="1" dirty="0" smtClean="0"/>
          </a:p>
          <a:p>
            <a:pPr algn="just" eaLnBrk="1" hangingPunct="1">
              <a:buFont typeface="Arial" pitchFamily="34" charset="0"/>
              <a:buNone/>
            </a:pPr>
            <a:endParaRPr lang="en-US" altLang="zh-CN" sz="2800" b="1" dirty="0" smtClean="0"/>
          </a:p>
          <a:p>
            <a:pPr algn="just" eaLnBrk="1" hangingPunct="1">
              <a:buFont typeface="Arial" pitchFamily="34" charset="0"/>
              <a:buNone/>
            </a:pPr>
            <a:endParaRPr lang="en-US" altLang="zh-CN" sz="2800" b="1" dirty="0" smtClean="0"/>
          </a:p>
          <a:p>
            <a:pPr algn="just" eaLnBrk="1" hangingPunct="1">
              <a:buFont typeface="Arial" pitchFamily="34" charset="0"/>
              <a:buNone/>
            </a:pPr>
            <a:endParaRPr lang="zh-CN" altLang="en-US" sz="2000" dirty="0">
              <a:solidFill>
                <a:schemeClr val="accent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5128" name="AutoShape 8" descr="http://img4.imgtn.bdimg.com/it/u=3307072927,271997487&amp;fm=27&amp;gp=0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5130" name="AutoShape 10" descr="http://img4.imgtn.bdimg.com/it/u=3307072927,271997487&amp;fm=27&amp;gp=0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5132" name="AutoShape 12" descr="http://img4.imgtn.bdimg.com/it/u=3307072927,271997487&amp;fm=27&amp;gp=0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</p:spTree>
  </p:cSld>
  <p:clrMapOvr>
    <a:masterClrMapping/>
  </p:clrMapOvr>
  <p:transition spd="slow" advClick="0" advTm="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75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5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utoUpdateAnimBg="0"/>
      <p:bldP spid="21" grpId="0" animBg="1" autoUpdateAnimBg="0"/>
      <p:bldP spid="8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5"/>
          <p:cNvSpPr>
            <a:spLocks noChangeArrowheads="1"/>
          </p:cNvSpPr>
          <p:nvPr/>
        </p:nvSpPr>
        <p:spPr bwMode="auto">
          <a:xfrm>
            <a:off x="0" y="257175"/>
            <a:ext cx="901700" cy="833438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lIns="91434" tIns="45717" rIns="91434" bIns="45717"/>
          <a:lstStyle/>
          <a:p>
            <a:pPr eaLnBrk="1" hangingPunct="1">
              <a:buFont typeface="Arial" pitchFamily="34" charset="0"/>
              <a:buNone/>
            </a:pPr>
            <a:endParaRPr lang="zh-CN" altLang="en-US">
              <a:ea typeface="宋体" pitchFamily="2" charset="-122"/>
            </a:endParaRPr>
          </a:p>
        </p:txBody>
      </p:sp>
      <p:sp>
        <p:nvSpPr>
          <p:cNvPr id="27" name="Freeform 6"/>
          <p:cNvSpPr>
            <a:spLocks/>
          </p:cNvSpPr>
          <p:nvPr/>
        </p:nvSpPr>
        <p:spPr bwMode="auto">
          <a:xfrm>
            <a:off x="449263" y="339725"/>
            <a:ext cx="398462" cy="668338"/>
          </a:xfrm>
          <a:custGeom>
            <a:avLst/>
            <a:gdLst>
              <a:gd name="T0" fmla="*/ 2147483647 w 1173"/>
              <a:gd name="T1" fmla="*/ 2147483647 h 1472"/>
              <a:gd name="T2" fmla="*/ 2147483647 w 1173"/>
              <a:gd name="T3" fmla="*/ 2147483647 h 1472"/>
              <a:gd name="T4" fmla="*/ 2147483647 w 1173"/>
              <a:gd name="T5" fmla="*/ 2147483647 h 1472"/>
              <a:gd name="T6" fmla="*/ 2147483647 w 1173"/>
              <a:gd name="T7" fmla="*/ 2147483647 h 1472"/>
              <a:gd name="T8" fmla="*/ 2147483647 w 1173"/>
              <a:gd name="T9" fmla="*/ 2147483647 h 1472"/>
              <a:gd name="T10" fmla="*/ 2147483647 w 1173"/>
              <a:gd name="T11" fmla="*/ 2147483647 h 1472"/>
              <a:gd name="T12" fmla="*/ 0 w 1173"/>
              <a:gd name="T13" fmla="*/ 2147483647 h 1472"/>
              <a:gd name="T14" fmla="*/ 2147483647 w 1173"/>
              <a:gd name="T15" fmla="*/ 2147483647 h 1472"/>
              <a:gd name="T16" fmla="*/ 2147483647 w 1173"/>
              <a:gd name="T17" fmla="*/ 2147483647 h 1472"/>
              <a:gd name="T18" fmla="*/ 2147483647 w 1173"/>
              <a:gd name="T19" fmla="*/ 2147483647 h 1472"/>
              <a:gd name="T20" fmla="*/ 2147483647 w 1173"/>
              <a:gd name="T21" fmla="*/ 2147483647 h 1472"/>
              <a:gd name="T22" fmla="*/ 2147483647 w 1173"/>
              <a:gd name="T23" fmla="*/ 2147483647 h 1472"/>
              <a:gd name="T24" fmla="*/ 2147483647 w 1173"/>
              <a:gd name="T25" fmla="*/ 2147483647 h 1472"/>
              <a:gd name="T26" fmla="*/ 2147483647 w 1173"/>
              <a:gd name="T27" fmla="*/ 2147483647 h 1472"/>
              <a:gd name="T28" fmla="*/ 2147483647 w 1173"/>
              <a:gd name="T29" fmla="*/ 2147483647 h 1472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1173"/>
              <a:gd name="T46" fmla="*/ 0 h 1472"/>
              <a:gd name="T47" fmla="*/ 1173 w 1173"/>
              <a:gd name="T48" fmla="*/ 1472 h 1472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1173" h="1472">
                <a:moveTo>
                  <a:pt x="1131" y="535"/>
                </a:moveTo>
                <a:lnTo>
                  <a:pt x="1095" y="47"/>
                </a:lnTo>
                <a:cubicBezTo>
                  <a:pt x="1090" y="47"/>
                  <a:pt x="1081" y="49"/>
                  <a:pt x="1067" y="54"/>
                </a:cubicBezTo>
                <a:cubicBezTo>
                  <a:pt x="1043" y="64"/>
                  <a:pt x="1022" y="68"/>
                  <a:pt x="1003" y="68"/>
                </a:cubicBezTo>
                <a:cubicBezTo>
                  <a:pt x="975" y="68"/>
                  <a:pt x="947" y="64"/>
                  <a:pt x="919" y="54"/>
                </a:cubicBezTo>
                <a:cubicBezTo>
                  <a:pt x="810" y="17"/>
                  <a:pt x="714" y="0"/>
                  <a:pt x="629" y="5"/>
                </a:cubicBezTo>
                <a:cubicBezTo>
                  <a:pt x="214" y="24"/>
                  <a:pt x="5" y="278"/>
                  <a:pt x="0" y="768"/>
                </a:cubicBezTo>
                <a:cubicBezTo>
                  <a:pt x="5" y="1225"/>
                  <a:pt x="219" y="1458"/>
                  <a:pt x="643" y="1467"/>
                </a:cubicBezTo>
                <a:cubicBezTo>
                  <a:pt x="912" y="1472"/>
                  <a:pt x="1088" y="1345"/>
                  <a:pt x="1173" y="1086"/>
                </a:cubicBezTo>
                <a:lnTo>
                  <a:pt x="1088" y="1036"/>
                </a:lnTo>
                <a:cubicBezTo>
                  <a:pt x="999" y="1258"/>
                  <a:pt x="867" y="1369"/>
                  <a:pt x="692" y="1369"/>
                </a:cubicBezTo>
                <a:cubicBezTo>
                  <a:pt x="424" y="1359"/>
                  <a:pt x="290" y="1145"/>
                  <a:pt x="290" y="725"/>
                </a:cubicBezTo>
                <a:cubicBezTo>
                  <a:pt x="290" y="316"/>
                  <a:pt x="408" y="108"/>
                  <a:pt x="643" y="104"/>
                </a:cubicBezTo>
                <a:cubicBezTo>
                  <a:pt x="827" y="94"/>
                  <a:pt x="961" y="250"/>
                  <a:pt x="1046" y="570"/>
                </a:cubicBezTo>
                <a:lnTo>
                  <a:pt x="1131" y="535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lIns="91434" tIns="45717" rIns="91434" bIns="45717"/>
          <a:lstStyle/>
          <a:p>
            <a:endParaRPr lang="zh-CN" altLang="en-US"/>
          </a:p>
        </p:txBody>
      </p:sp>
      <p:sp>
        <p:nvSpPr>
          <p:cNvPr id="28" name="Freeform 7"/>
          <p:cNvSpPr>
            <a:spLocks noEditPoints="1"/>
          </p:cNvSpPr>
          <p:nvPr/>
        </p:nvSpPr>
        <p:spPr bwMode="auto">
          <a:xfrm>
            <a:off x="1130300" y="852488"/>
            <a:ext cx="742950" cy="201612"/>
          </a:xfrm>
          <a:custGeom>
            <a:avLst/>
            <a:gdLst>
              <a:gd name="T0" fmla="*/ 2147483647 w 2195"/>
              <a:gd name="T1" fmla="*/ 2147483647 h 445"/>
              <a:gd name="T2" fmla="*/ 2147483647 w 2195"/>
              <a:gd name="T3" fmla="*/ 2147483647 h 445"/>
              <a:gd name="T4" fmla="*/ 2147483647 w 2195"/>
              <a:gd name="T5" fmla="*/ 2147483647 h 445"/>
              <a:gd name="T6" fmla="*/ 2147483647 w 2195"/>
              <a:gd name="T7" fmla="*/ 2147483647 h 445"/>
              <a:gd name="T8" fmla="*/ 2147483647 w 2195"/>
              <a:gd name="T9" fmla="*/ 2147483647 h 445"/>
              <a:gd name="T10" fmla="*/ 2147483647 w 2195"/>
              <a:gd name="T11" fmla="*/ 2147483647 h 445"/>
              <a:gd name="T12" fmla="*/ 2147483647 w 2195"/>
              <a:gd name="T13" fmla="*/ 2147483647 h 445"/>
              <a:gd name="T14" fmla="*/ 2147483647 w 2195"/>
              <a:gd name="T15" fmla="*/ 2147483647 h 445"/>
              <a:gd name="T16" fmla="*/ 2147483647 w 2195"/>
              <a:gd name="T17" fmla="*/ 2147483647 h 445"/>
              <a:gd name="T18" fmla="*/ 2147483647 w 2195"/>
              <a:gd name="T19" fmla="*/ 2147483647 h 445"/>
              <a:gd name="T20" fmla="*/ 2147483647 w 2195"/>
              <a:gd name="T21" fmla="*/ 2147483647 h 445"/>
              <a:gd name="T22" fmla="*/ 2147483647 w 2195"/>
              <a:gd name="T23" fmla="*/ 2147483647 h 445"/>
              <a:gd name="T24" fmla="*/ 2147483647 w 2195"/>
              <a:gd name="T25" fmla="*/ 2147483647 h 445"/>
              <a:gd name="T26" fmla="*/ 2147483647 w 2195"/>
              <a:gd name="T27" fmla="*/ 2147483647 h 445"/>
              <a:gd name="T28" fmla="*/ 2147483647 w 2195"/>
              <a:gd name="T29" fmla="*/ 2147483647 h 445"/>
              <a:gd name="T30" fmla="*/ 2147483647 w 2195"/>
              <a:gd name="T31" fmla="*/ 2147483647 h 445"/>
              <a:gd name="T32" fmla="*/ 2147483647 w 2195"/>
              <a:gd name="T33" fmla="*/ 2147483647 h 445"/>
              <a:gd name="T34" fmla="*/ 2147483647 w 2195"/>
              <a:gd name="T35" fmla="*/ 2147483647 h 445"/>
              <a:gd name="T36" fmla="*/ 2147483647 w 2195"/>
              <a:gd name="T37" fmla="*/ 2147483647 h 445"/>
              <a:gd name="T38" fmla="*/ 2147483647 w 2195"/>
              <a:gd name="T39" fmla="*/ 2147483647 h 445"/>
              <a:gd name="T40" fmla="*/ 2147483647 w 2195"/>
              <a:gd name="T41" fmla="*/ 2147483647 h 445"/>
              <a:gd name="T42" fmla="*/ 2147483647 w 2195"/>
              <a:gd name="T43" fmla="*/ 2147483647 h 445"/>
              <a:gd name="T44" fmla="*/ 2147483647 w 2195"/>
              <a:gd name="T45" fmla="*/ 2147483647 h 445"/>
              <a:gd name="T46" fmla="*/ 2147483647 w 2195"/>
              <a:gd name="T47" fmla="*/ 2147483647 h 445"/>
              <a:gd name="T48" fmla="*/ 2147483647 w 2195"/>
              <a:gd name="T49" fmla="*/ 2147483647 h 445"/>
              <a:gd name="T50" fmla="*/ 2147483647 w 2195"/>
              <a:gd name="T51" fmla="*/ 2147483647 h 445"/>
              <a:gd name="T52" fmla="*/ 2147483647 w 2195"/>
              <a:gd name="T53" fmla="*/ 2147483647 h 445"/>
              <a:gd name="T54" fmla="*/ 2147483647 w 2195"/>
              <a:gd name="T55" fmla="*/ 2147483647 h 445"/>
              <a:gd name="T56" fmla="*/ 2147483647 w 2195"/>
              <a:gd name="T57" fmla="*/ 2147483647 h 445"/>
              <a:gd name="T58" fmla="*/ 2147483647 w 2195"/>
              <a:gd name="T59" fmla="*/ 2147483647 h 445"/>
              <a:gd name="T60" fmla="*/ 2147483647 w 2195"/>
              <a:gd name="T61" fmla="*/ 2147483647 h 445"/>
              <a:gd name="T62" fmla="*/ 2147483647 w 2195"/>
              <a:gd name="T63" fmla="*/ 2147483647 h 445"/>
              <a:gd name="T64" fmla="*/ 2147483647 w 2195"/>
              <a:gd name="T65" fmla="*/ 2147483647 h 445"/>
              <a:gd name="T66" fmla="*/ 2147483647 w 2195"/>
              <a:gd name="T67" fmla="*/ 2147483647 h 445"/>
              <a:gd name="T68" fmla="*/ 2147483647 w 2195"/>
              <a:gd name="T69" fmla="*/ 2147483647 h 445"/>
              <a:gd name="T70" fmla="*/ 2147483647 w 2195"/>
              <a:gd name="T71" fmla="*/ 2147483647 h 445"/>
              <a:gd name="T72" fmla="*/ 2147483647 w 2195"/>
              <a:gd name="T73" fmla="*/ 2147483647 h 445"/>
              <a:gd name="T74" fmla="*/ 2147483647 w 2195"/>
              <a:gd name="T75" fmla="*/ 2147483647 h 445"/>
              <a:gd name="T76" fmla="*/ 2147483647 w 2195"/>
              <a:gd name="T77" fmla="*/ 2147483647 h 445"/>
              <a:gd name="T78" fmla="*/ 2147483647 w 2195"/>
              <a:gd name="T79" fmla="*/ 2147483647 h 445"/>
              <a:gd name="T80" fmla="*/ 2147483647 w 2195"/>
              <a:gd name="T81" fmla="*/ 2147483647 h 445"/>
              <a:gd name="T82" fmla="*/ 2147483647 w 2195"/>
              <a:gd name="T83" fmla="*/ 2147483647 h 445"/>
              <a:gd name="T84" fmla="*/ 2147483647 w 2195"/>
              <a:gd name="T85" fmla="*/ 2147483647 h 445"/>
              <a:gd name="T86" fmla="*/ 2147483647 w 2195"/>
              <a:gd name="T87" fmla="*/ 2147483647 h 445"/>
              <a:gd name="T88" fmla="*/ 2147483647 w 2195"/>
              <a:gd name="T89" fmla="*/ 2147483647 h 445"/>
              <a:gd name="T90" fmla="*/ 2147483647 w 2195"/>
              <a:gd name="T91" fmla="*/ 2147483647 h 445"/>
              <a:gd name="T92" fmla="*/ 2147483647 w 2195"/>
              <a:gd name="T93" fmla="*/ 2147483647 h 445"/>
              <a:gd name="T94" fmla="*/ 2147483647 w 2195"/>
              <a:gd name="T95" fmla="*/ 2147483647 h 445"/>
              <a:gd name="T96" fmla="*/ 2147483647 w 2195"/>
              <a:gd name="T97" fmla="*/ 2147483647 h 445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2195"/>
              <a:gd name="T148" fmla="*/ 0 h 445"/>
              <a:gd name="T149" fmla="*/ 2195 w 2195"/>
              <a:gd name="T150" fmla="*/ 445 h 445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2195" h="445">
                <a:moveTo>
                  <a:pt x="154" y="142"/>
                </a:moveTo>
                <a:cubicBezTo>
                  <a:pt x="86" y="144"/>
                  <a:pt x="51" y="189"/>
                  <a:pt x="49" y="278"/>
                </a:cubicBezTo>
                <a:cubicBezTo>
                  <a:pt x="51" y="361"/>
                  <a:pt x="86" y="405"/>
                  <a:pt x="154" y="407"/>
                </a:cubicBezTo>
                <a:cubicBezTo>
                  <a:pt x="218" y="405"/>
                  <a:pt x="251" y="361"/>
                  <a:pt x="252" y="276"/>
                </a:cubicBezTo>
                <a:cubicBezTo>
                  <a:pt x="248" y="193"/>
                  <a:pt x="215" y="148"/>
                  <a:pt x="154" y="142"/>
                </a:cubicBezTo>
                <a:close/>
                <a:moveTo>
                  <a:pt x="152" y="443"/>
                </a:moveTo>
                <a:cubicBezTo>
                  <a:pt x="55" y="437"/>
                  <a:pt x="5" y="383"/>
                  <a:pt x="0" y="280"/>
                </a:cubicBezTo>
                <a:cubicBezTo>
                  <a:pt x="3" y="166"/>
                  <a:pt x="55" y="107"/>
                  <a:pt x="156" y="105"/>
                </a:cubicBezTo>
                <a:cubicBezTo>
                  <a:pt x="250" y="109"/>
                  <a:pt x="299" y="165"/>
                  <a:pt x="303" y="274"/>
                </a:cubicBezTo>
                <a:cubicBezTo>
                  <a:pt x="302" y="385"/>
                  <a:pt x="251" y="442"/>
                  <a:pt x="152" y="443"/>
                </a:cubicBezTo>
                <a:close/>
                <a:moveTo>
                  <a:pt x="665" y="227"/>
                </a:moveTo>
                <a:lnTo>
                  <a:pt x="665" y="434"/>
                </a:lnTo>
                <a:lnTo>
                  <a:pt x="618" y="434"/>
                </a:lnTo>
                <a:lnTo>
                  <a:pt x="618" y="234"/>
                </a:lnTo>
                <a:cubicBezTo>
                  <a:pt x="616" y="174"/>
                  <a:pt x="591" y="144"/>
                  <a:pt x="542" y="142"/>
                </a:cubicBezTo>
                <a:cubicBezTo>
                  <a:pt x="484" y="150"/>
                  <a:pt x="452" y="181"/>
                  <a:pt x="446" y="236"/>
                </a:cubicBezTo>
                <a:lnTo>
                  <a:pt x="446" y="434"/>
                </a:lnTo>
                <a:lnTo>
                  <a:pt x="400" y="436"/>
                </a:lnTo>
                <a:lnTo>
                  <a:pt x="400" y="111"/>
                </a:lnTo>
                <a:lnTo>
                  <a:pt x="446" y="111"/>
                </a:lnTo>
                <a:lnTo>
                  <a:pt x="446" y="160"/>
                </a:lnTo>
                <a:cubicBezTo>
                  <a:pt x="472" y="123"/>
                  <a:pt x="507" y="104"/>
                  <a:pt x="553" y="102"/>
                </a:cubicBezTo>
                <a:cubicBezTo>
                  <a:pt x="628" y="102"/>
                  <a:pt x="665" y="144"/>
                  <a:pt x="665" y="227"/>
                </a:cubicBezTo>
                <a:close/>
                <a:moveTo>
                  <a:pt x="897" y="407"/>
                </a:moveTo>
                <a:lnTo>
                  <a:pt x="906" y="432"/>
                </a:lnTo>
                <a:cubicBezTo>
                  <a:pt x="891" y="438"/>
                  <a:pt x="875" y="441"/>
                  <a:pt x="857" y="441"/>
                </a:cubicBezTo>
                <a:cubicBezTo>
                  <a:pt x="811" y="442"/>
                  <a:pt x="788" y="419"/>
                  <a:pt x="790" y="370"/>
                </a:cubicBezTo>
                <a:lnTo>
                  <a:pt x="790" y="151"/>
                </a:lnTo>
                <a:lnTo>
                  <a:pt x="745" y="151"/>
                </a:lnTo>
                <a:lnTo>
                  <a:pt x="745" y="111"/>
                </a:lnTo>
                <a:lnTo>
                  <a:pt x="790" y="111"/>
                </a:lnTo>
                <a:lnTo>
                  <a:pt x="790" y="24"/>
                </a:lnTo>
                <a:lnTo>
                  <a:pt x="837" y="0"/>
                </a:lnTo>
                <a:lnTo>
                  <a:pt x="837" y="111"/>
                </a:lnTo>
                <a:lnTo>
                  <a:pt x="897" y="111"/>
                </a:lnTo>
                <a:lnTo>
                  <a:pt x="897" y="151"/>
                </a:lnTo>
                <a:lnTo>
                  <a:pt x="837" y="151"/>
                </a:lnTo>
                <a:lnTo>
                  <a:pt x="837" y="370"/>
                </a:lnTo>
                <a:cubicBezTo>
                  <a:pt x="835" y="398"/>
                  <a:pt x="847" y="411"/>
                  <a:pt x="872" y="410"/>
                </a:cubicBezTo>
                <a:cubicBezTo>
                  <a:pt x="881" y="410"/>
                  <a:pt x="890" y="409"/>
                  <a:pt x="897" y="407"/>
                </a:cubicBezTo>
                <a:close/>
                <a:moveTo>
                  <a:pt x="1020" y="249"/>
                </a:moveTo>
                <a:lnTo>
                  <a:pt x="1214" y="249"/>
                </a:lnTo>
                <a:cubicBezTo>
                  <a:pt x="1211" y="184"/>
                  <a:pt x="1179" y="150"/>
                  <a:pt x="1118" y="147"/>
                </a:cubicBezTo>
                <a:cubicBezTo>
                  <a:pt x="1057" y="153"/>
                  <a:pt x="1024" y="187"/>
                  <a:pt x="1020" y="249"/>
                </a:cubicBezTo>
                <a:close/>
                <a:moveTo>
                  <a:pt x="1214" y="334"/>
                </a:moveTo>
                <a:lnTo>
                  <a:pt x="1263" y="347"/>
                </a:lnTo>
                <a:cubicBezTo>
                  <a:pt x="1245" y="413"/>
                  <a:pt x="1198" y="445"/>
                  <a:pt x="1120" y="443"/>
                </a:cubicBezTo>
                <a:cubicBezTo>
                  <a:pt x="1021" y="439"/>
                  <a:pt x="969" y="384"/>
                  <a:pt x="966" y="278"/>
                </a:cubicBezTo>
                <a:cubicBezTo>
                  <a:pt x="971" y="167"/>
                  <a:pt x="1021" y="109"/>
                  <a:pt x="1118" y="105"/>
                </a:cubicBezTo>
                <a:cubicBezTo>
                  <a:pt x="1213" y="107"/>
                  <a:pt x="1262" y="165"/>
                  <a:pt x="1265" y="278"/>
                </a:cubicBezTo>
                <a:cubicBezTo>
                  <a:pt x="1265" y="284"/>
                  <a:pt x="1265" y="288"/>
                  <a:pt x="1265" y="289"/>
                </a:cubicBezTo>
                <a:lnTo>
                  <a:pt x="1018" y="289"/>
                </a:lnTo>
                <a:cubicBezTo>
                  <a:pt x="1021" y="362"/>
                  <a:pt x="1054" y="401"/>
                  <a:pt x="1118" y="405"/>
                </a:cubicBezTo>
                <a:cubicBezTo>
                  <a:pt x="1169" y="405"/>
                  <a:pt x="1200" y="382"/>
                  <a:pt x="1214" y="334"/>
                </a:cubicBezTo>
                <a:close/>
                <a:moveTo>
                  <a:pt x="1626" y="227"/>
                </a:moveTo>
                <a:lnTo>
                  <a:pt x="1626" y="434"/>
                </a:lnTo>
                <a:lnTo>
                  <a:pt x="1580" y="434"/>
                </a:lnTo>
                <a:lnTo>
                  <a:pt x="1580" y="234"/>
                </a:lnTo>
                <a:cubicBezTo>
                  <a:pt x="1578" y="174"/>
                  <a:pt x="1553" y="144"/>
                  <a:pt x="1504" y="142"/>
                </a:cubicBezTo>
                <a:cubicBezTo>
                  <a:pt x="1446" y="150"/>
                  <a:pt x="1414" y="181"/>
                  <a:pt x="1408" y="236"/>
                </a:cubicBezTo>
                <a:lnTo>
                  <a:pt x="1408" y="434"/>
                </a:lnTo>
                <a:lnTo>
                  <a:pt x="1361" y="436"/>
                </a:lnTo>
                <a:lnTo>
                  <a:pt x="1361" y="111"/>
                </a:lnTo>
                <a:lnTo>
                  <a:pt x="1408" y="111"/>
                </a:lnTo>
                <a:lnTo>
                  <a:pt x="1408" y="160"/>
                </a:lnTo>
                <a:cubicBezTo>
                  <a:pt x="1433" y="123"/>
                  <a:pt x="1469" y="104"/>
                  <a:pt x="1515" y="102"/>
                </a:cubicBezTo>
                <a:cubicBezTo>
                  <a:pt x="1589" y="102"/>
                  <a:pt x="1626" y="144"/>
                  <a:pt x="1626" y="227"/>
                </a:cubicBezTo>
                <a:close/>
                <a:moveTo>
                  <a:pt x="1859" y="407"/>
                </a:moveTo>
                <a:lnTo>
                  <a:pt x="1868" y="432"/>
                </a:lnTo>
                <a:cubicBezTo>
                  <a:pt x="1853" y="438"/>
                  <a:pt x="1836" y="441"/>
                  <a:pt x="1818" y="441"/>
                </a:cubicBezTo>
                <a:cubicBezTo>
                  <a:pt x="1772" y="442"/>
                  <a:pt x="1750" y="419"/>
                  <a:pt x="1752" y="370"/>
                </a:cubicBezTo>
                <a:lnTo>
                  <a:pt x="1752" y="151"/>
                </a:lnTo>
                <a:lnTo>
                  <a:pt x="1707" y="151"/>
                </a:lnTo>
                <a:lnTo>
                  <a:pt x="1707" y="111"/>
                </a:lnTo>
                <a:lnTo>
                  <a:pt x="1752" y="111"/>
                </a:lnTo>
                <a:lnTo>
                  <a:pt x="1752" y="24"/>
                </a:lnTo>
                <a:lnTo>
                  <a:pt x="1798" y="0"/>
                </a:lnTo>
                <a:lnTo>
                  <a:pt x="1798" y="111"/>
                </a:lnTo>
                <a:lnTo>
                  <a:pt x="1859" y="111"/>
                </a:lnTo>
                <a:lnTo>
                  <a:pt x="1859" y="151"/>
                </a:lnTo>
                <a:lnTo>
                  <a:pt x="1798" y="151"/>
                </a:lnTo>
                <a:lnTo>
                  <a:pt x="1798" y="370"/>
                </a:lnTo>
                <a:cubicBezTo>
                  <a:pt x="1797" y="398"/>
                  <a:pt x="1809" y="411"/>
                  <a:pt x="1834" y="410"/>
                </a:cubicBezTo>
                <a:cubicBezTo>
                  <a:pt x="1843" y="410"/>
                  <a:pt x="1851" y="409"/>
                  <a:pt x="1859" y="407"/>
                </a:cubicBezTo>
                <a:close/>
                <a:moveTo>
                  <a:pt x="2131" y="203"/>
                </a:moveTo>
                <a:lnTo>
                  <a:pt x="2180" y="189"/>
                </a:lnTo>
                <a:cubicBezTo>
                  <a:pt x="2167" y="133"/>
                  <a:pt x="2125" y="104"/>
                  <a:pt x="2055" y="102"/>
                </a:cubicBezTo>
                <a:cubicBezTo>
                  <a:pt x="1982" y="105"/>
                  <a:pt x="1943" y="136"/>
                  <a:pt x="1937" y="194"/>
                </a:cubicBezTo>
                <a:cubicBezTo>
                  <a:pt x="1934" y="249"/>
                  <a:pt x="1976" y="281"/>
                  <a:pt x="2062" y="292"/>
                </a:cubicBezTo>
                <a:cubicBezTo>
                  <a:pt x="2118" y="302"/>
                  <a:pt x="2146" y="322"/>
                  <a:pt x="2144" y="352"/>
                </a:cubicBezTo>
                <a:cubicBezTo>
                  <a:pt x="2143" y="387"/>
                  <a:pt x="2115" y="406"/>
                  <a:pt x="2062" y="407"/>
                </a:cubicBezTo>
                <a:cubicBezTo>
                  <a:pt x="2013" y="409"/>
                  <a:pt x="1982" y="384"/>
                  <a:pt x="1970" y="334"/>
                </a:cubicBezTo>
                <a:lnTo>
                  <a:pt x="1924" y="347"/>
                </a:lnTo>
                <a:cubicBezTo>
                  <a:pt x="1941" y="413"/>
                  <a:pt x="1988" y="445"/>
                  <a:pt x="2062" y="443"/>
                </a:cubicBezTo>
                <a:cubicBezTo>
                  <a:pt x="2148" y="442"/>
                  <a:pt x="2192" y="410"/>
                  <a:pt x="2193" y="350"/>
                </a:cubicBezTo>
                <a:cubicBezTo>
                  <a:pt x="2195" y="298"/>
                  <a:pt x="2155" y="265"/>
                  <a:pt x="2075" y="252"/>
                </a:cubicBezTo>
                <a:cubicBezTo>
                  <a:pt x="2014" y="241"/>
                  <a:pt x="1985" y="222"/>
                  <a:pt x="1986" y="194"/>
                </a:cubicBezTo>
                <a:cubicBezTo>
                  <a:pt x="1990" y="162"/>
                  <a:pt x="2014" y="146"/>
                  <a:pt x="2057" y="145"/>
                </a:cubicBezTo>
                <a:cubicBezTo>
                  <a:pt x="2097" y="145"/>
                  <a:pt x="2122" y="164"/>
                  <a:pt x="2131" y="203"/>
                </a:cubicBezTo>
                <a:close/>
              </a:path>
            </a:pathLst>
          </a:cu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 lIns="91434" tIns="45717" rIns="91434" bIns="45717"/>
          <a:lstStyle/>
          <a:p>
            <a:endParaRPr lang="zh-CN" altLang="en-US"/>
          </a:p>
        </p:txBody>
      </p:sp>
      <p:sp>
        <p:nvSpPr>
          <p:cNvPr id="29" name="Freeform 8"/>
          <p:cNvSpPr>
            <a:spLocks noEditPoints="1"/>
          </p:cNvSpPr>
          <p:nvPr/>
        </p:nvSpPr>
        <p:spPr bwMode="auto">
          <a:xfrm>
            <a:off x="1158875" y="317500"/>
            <a:ext cx="714375" cy="447675"/>
          </a:xfrm>
          <a:custGeom>
            <a:avLst/>
            <a:gdLst>
              <a:gd name="T0" fmla="*/ 2147483647 w 2109"/>
              <a:gd name="T1" fmla="*/ 0 h 986"/>
              <a:gd name="T2" fmla="*/ 2147483647 w 2109"/>
              <a:gd name="T3" fmla="*/ 2147483647 h 986"/>
              <a:gd name="T4" fmla="*/ 2147483647 w 2109"/>
              <a:gd name="T5" fmla="*/ 2147483647 h 986"/>
              <a:gd name="T6" fmla="*/ 0 w 2109"/>
              <a:gd name="T7" fmla="*/ 2147483647 h 986"/>
              <a:gd name="T8" fmla="*/ 2147483647 w 2109"/>
              <a:gd name="T9" fmla="*/ 2147483647 h 986"/>
              <a:gd name="T10" fmla="*/ 2147483647 w 2109"/>
              <a:gd name="T11" fmla="*/ 2147483647 h 986"/>
              <a:gd name="T12" fmla="*/ 2147483647 w 2109"/>
              <a:gd name="T13" fmla="*/ 2147483647 h 986"/>
              <a:gd name="T14" fmla="*/ 2147483647 w 2109"/>
              <a:gd name="T15" fmla="*/ 2147483647 h 986"/>
              <a:gd name="T16" fmla="*/ 2147483647 w 2109"/>
              <a:gd name="T17" fmla="*/ 2147483647 h 986"/>
              <a:gd name="T18" fmla="*/ 2147483647 w 2109"/>
              <a:gd name="T19" fmla="*/ 2147483647 h 986"/>
              <a:gd name="T20" fmla="*/ 2147483647 w 2109"/>
              <a:gd name="T21" fmla="*/ 2147483647 h 986"/>
              <a:gd name="T22" fmla="*/ 2147483647 w 2109"/>
              <a:gd name="T23" fmla="*/ 2147483647 h 986"/>
              <a:gd name="T24" fmla="*/ 2147483647 w 2109"/>
              <a:gd name="T25" fmla="*/ 2147483647 h 986"/>
              <a:gd name="T26" fmla="*/ 2147483647 w 2109"/>
              <a:gd name="T27" fmla="*/ 2147483647 h 986"/>
              <a:gd name="T28" fmla="*/ 2147483647 w 2109"/>
              <a:gd name="T29" fmla="*/ 2147483647 h 986"/>
              <a:gd name="T30" fmla="*/ 2147483647 w 2109"/>
              <a:gd name="T31" fmla="*/ 2147483647 h 986"/>
              <a:gd name="T32" fmla="*/ 2147483647 w 2109"/>
              <a:gd name="T33" fmla="*/ 2147483647 h 986"/>
              <a:gd name="T34" fmla="*/ 2147483647 w 2109"/>
              <a:gd name="T35" fmla="*/ 2147483647 h 986"/>
              <a:gd name="T36" fmla="*/ 2147483647 w 2109"/>
              <a:gd name="T37" fmla="*/ 2147483647 h 986"/>
              <a:gd name="T38" fmla="*/ 2147483647 w 2109"/>
              <a:gd name="T39" fmla="*/ 2147483647 h 986"/>
              <a:gd name="T40" fmla="*/ 2147483647 w 2109"/>
              <a:gd name="T41" fmla="*/ 2147483647 h 986"/>
              <a:gd name="T42" fmla="*/ 2147483647 w 2109"/>
              <a:gd name="T43" fmla="*/ 2147483647 h 986"/>
              <a:gd name="T44" fmla="*/ 2147483647 w 2109"/>
              <a:gd name="T45" fmla="*/ 2147483647 h 986"/>
              <a:gd name="T46" fmla="*/ 2147483647 w 2109"/>
              <a:gd name="T47" fmla="*/ 2147483647 h 986"/>
              <a:gd name="T48" fmla="*/ 2147483647 w 2109"/>
              <a:gd name="T49" fmla="*/ 2147483647 h 986"/>
              <a:gd name="T50" fmla="*/ 2147483647 w 2109"/>
              <a:gd name="T51" fmla="*/ 2147483647 h 986"/>
              <a:gd name="T52" fmla="*/ 2147483647 w 2109"/>
              <a:gd name="T53" fmla="*/ 2147483647 h 986"/>
              <a:gd name="T54" fmla="*/ 2147483647 w 2109"/>
              <a:gd name="T55" fmla="*/ 2147483647 h 986"/>
              <a:gd name="T56" fmla="*/ 2147483647 w 2109"/>
              <a:gd name="T57" fmla="*/ 2147483647 h 986"/>
              <a:gd name="T58" fmla="*/ 2147483647 w 2109"/>
              <a:gd name="T59" fmla="*/ 2147483647 h 986"/>
              <a:gd name="T60" fmla="*/ 2147483647 w 2109"/>
              <a:gd name="T61" fmla="*/ 2147483647 h 986"/>
              <a:gd name="T62" fmla="*/ 2147483647 w 2109"/>
              <a:gd name="T63" fmla="*/ 2147483647 h 986"/>
              <a:gd name="T64" fmla="*/ 2147483647 w 2109"/>
              <a:gd name="T65" fmla="*/ 2147483647 h 986"/>
              <a:gd name="T66" fmla="*/ 2147483647 w 2109"/>
              <a:gd name="T67" fmla="*/ 2147483647 h 98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w 2109"/>
              <a:gd name="T103" fmla="*/ 0 h 986"/>
              <a:gd name="T104" fmla="*/ 2109 w 2109"/>
              <a:gd name="T105" fmla="*/ 986 h 98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T102" t="T103" r="T104" b="T105"/>
            <a:pathLst>
              <a:path w="2109" h="986">
                <a:moveTo>
                  <a:pt x="0" y="0"/>
                </a:moveTo>
                <a:lnTo>
                  <a:pt x="764" y="0"/>
                </a:lnTo>
                <a:lnTo>
                  <a:pt x="764" y="986"/>
                </a:lnTo>
                <a:lnTo>
                  <a:pt x="676" y="986"/>
                </a:lnTo>
                <a:lnTo>
                  <a:pt x="676" y="902"/>
                </a:lnTo>
                <a:lnTo>
                  <a:pt x="84" y="902"/>
                </a:lnTo>
                <a:lnTo>
                  <a:pt x="84" y="986"/>
                </a:lnTo>
                <a:lnTo>
                  <a:pt x="0" y="986"/>
                </a:lnTo>
                <a:lnTo>
                  <a:pt x="0" y="0"/>
                </a:lnTo>
                <a:close/>
                <a:moveTo>
                  <a:pt x="84" y="80"/>
                </a:moveTo>
                <a:lnTo>
                  <a:pt x="84" y="279"/>
                </a:lnTo>
                <a:lnTo>
                  <a:pt x="676" y="279"/>
                </a:lnTo>
                <a:lnTo>
                  <a:pt x="676" y="80"/>
                </a:lnTo>
                <a:lnTo>
                  <a:pt x="84" y="80"/>
                </a:lnTo>
                <a:close/>
                <a:moveTo>
                  <a:pt x="84" y="628"/>
                </a:moveTo>
                <a:lnTo>
                  <a:pt x="84" y="831"/>
                </a:lnTo>
                <a:lnTo>
                  <a:pt x="676" y="831"/>
                </a:lnTo>
                <a:lnTo>
                  <a:pt x="676" y="628"/>
                </a:lnTo>
                <a:lnTo>
                  <a:pt x="84" y="628"/>
                </a:lnTo>
                <a:close/>
                <a:moveTo>
                  <a:pt x="84" y="354"/>
                </a:moveTo>
                <a:lnTo>
                  <a:pt x="84" y="557"/>
                </a:lnTo>
                <a:lnTo>
                  <a:pt x="676" y="557"/>
                </a:lnTo>
                <a:lnTo>
                  <a:pt x="676" y="354"/>
                </a:lnTo>
                <a:lnTo>
                  <a:pt x="84" y="354"/>
                </a:lnTo>
                <a:close/>
                <a:moveTo>
                  <a:pt x="1963" y="482"/>
                </a:moveTo>
                <a:lnTo>
                  <a:pt x="2021" y="553"/>
                </a:lnTo>
                <a:cubicBezTo>
                  <a:pt x="2000" y="568"/>
                  <a:pt x="1958" y="594"/>
                  <a:pt x="1893" y="632"/>
                </a:cubicBezTo>
                <a:cubicBezTo>
                  <a:pt x="1849" y="659"/>
                  <a:pt x="1815" y="679"/>
                  <a:pt x="1791" y="694"/>
                </a:cubicBezTo>
                <a:cubicBezTo>
                  <a:pt x="1859" y="753"/>
                  <a:pt x="1965" y="800"/>
                  <a:pt x="2109" y="836"/>
                </a:cubicBezTo>
                <a:cubicBezTo>
                  <a:pt x="2089" y="856"/>
                  <a:pt x="2070" y="883"/>
                  <a:pt x="2052" y="915"/>
                </a:cubicBezTo>
                <a:cubicBezTo>
                  <a:pt x="1849" y="856"/>
                  <a:pt x="1704" y="756"/>
                  <a:pt x="1619" y="615"/>
                </a:cubicBezTo>
                <a:lnTo>
                  <a:pt x="1619" y="818"/>
                </a:lnTo>
                <a:cubicBezTo>
                  <a:pt x="1624" y="924"/>
                  <a:pt x="1573" y="976"/>
                  <a:pt x="1464" y="973"/>
                </a:cubicBezTo>
                <a:cubicBezTo>
                  <a:pt x="1423" y="973"/>
                  <a:pt x="1381" y="973"/>
                  <a:pt x="1340" y="973"/>
                </a:cubicBezTo>
                <a:cubicBezTo>
                  <a:pt x="1337" y="937"/>
                  <a:pt x="1331" y="908"/>
                  <a:pt x="1322" y="884"/>
                </a:cubicBezTo>
                <a:cubicBezTo>
                  <a:pt x="1358" y="887"/>
                  <a:pt x="1403" y="889"/>
                  <a:pt x="1459" y="889"/>
                </a:cubicBezTo>
                <a:cubicBezTo>
                  <a:pt x="1515" y="892"/>
                  <a:pt x="1542" y="867"/>
                  <a:pt x="1539" y="814"/>
                </a:cubicBezTo>
                <a:lnTo>
                  <a:pt x="1539" y="447"/>
                </a:lnTo>
                <a:lnTo>
                  <a:pt x="1057" y="447"/>
                </a:lnTo>
                <a:lnTo>
                  <a:pt x="1057" y="376"/>
                </a:lnTo>
                <a:lnTo>
                  <a:pt x="1849" y="376"/>
                </a:lnTo>
                <a:lnTo>
                  <a:pt x="1849" y="261"/>
                </a:lnTo>
                <a:lnTo>
                  <a:pt x="1190" y="261"/>
                </a:lnTo>
                <a:lnTo>
                  <a:pt x="1190" y="190"/>
                </a:lnTo>
                <a:lnTo>
                  <a:pt x="1849" y="190"/>
                </a:lnTo>
                <a:lnTo>
                  <a:pt x="1849" y="75"/>
                </a:lnTo>
                <a:lnTo>
                  <a:pt x="1172" y="75"/>
                </a:lnTo>
                <a:lnTo>
                  <a:pt x="1172" y="5"/>
                </a:lnTo>
                <a:lnTo>
                  <a:pt x="1932" y="5"/>
                </a:lnTo>
                <a:lnTo>
                  <a:pt x="1932" y="376"/>
                </a:lnTo>
                <a:lnTo>
                  <a:pt x="2101" y="376"/>
                </a:lnTo>
                <a:lnTo>
                  <a:pt x="2101" y="447"/>
                </a:lnTo>
                <a:lnTo>
                  <a:pt x="1619" y="447"/>
                </a:lnTo>
                <a:lnTo>
                  <a:pt x="1619" y="482"/>
                </a:lnTo>
                <a:cubicBezTo>
                  <a:pt x="1654" y="544"/>
                  <a:pt x="1692" y="597"/>
                  <a:pt x="1733" y="641"/>
                </a:cubicBezTo>
                <a:cubicBezTo>
                  <a:pt x="1822" y="582"/>
                  <a:pt x="1899" y="529"/>
                  <a:pt x="1963" y="482"/>
                </a:cubicBezTo>
                <a:close/>
                <a:moveTo>
                  <a:pt x="1044" y="814"/>
                </a:moveTo>
                <a:cubicBezTo>
                  <a:pt x="1168" y="772"/>
                  <a:pt x="1318" y="716"/>
                  <a:pt x="1495" y="646"/>
                </a:cubicBezTo>
                <a:cubicBezTo>
                  <a:pt x="1501" y="672"/>
                  <a:pt x="1507" y="699"/>
                  <a:pt x="1513" y="725"/>
                </a:cubicBezTo>
                <a:cubicBezTo>
                  <a:pt x="1351" y="784"/>
                  <a:pt x="1205" y="839"/>
                  <a:pt x="1075" y="889"/>
                </a:cubicBezTo>
                <a:lnTo>
                  <a:pt x="1044" y="814"/>
                </a:lnTo>
                <a:close/>
                <a:moveTo>
                  <a:pt x="1190" y="473"/>
                </a:moveTo>
                <a:cubicBezTo>
                  <a:pt x="1202" y="482"/>
                  <a:pt x="1218" y="492"/>
                  <a:pt x="1238" y="504"/>
                </a:cubicBezTo>
                <a:cubicBezTo>
                  <a:pt x="1303" y="545"/>
                  <a:pt x="1356" y="581"/>
                  <a:pt x="1398" y="610"/>
                </a:cubicBezTo>
                <a:lnTo>
                  <a:pt x="1349" y="681"/>
                </a:lnTo>
                <a:cubicBezTo>
                  <a:pt x="1317" y="658"/>
                  <a:pt x="1272" y="627"/>
                  <a:pt x="1216" y="588"/>
                </a:cubicBezTo>
                <a:cubicBezTo>
                  <a:pt x="1184" y="565"/>
                  <a:pt x="1159" y="547"/>
                  <a:pt x="1141" y="535"/>
                </a:cubicBezTo>
                <a:lnTo>
                  <a:pt x="1190" y="473"/>
                </a:lnTo>
                <a:close/>
              </a:path>
            </a:pathLst>
          </a:cu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 lIns="91434" tIns="45717" rIns="91434" bIns="45717"/>
          <a:lstStyle/>
          <a:p>
            <a:endParaRPr lang="zh-CN" altLang="en-US"/>
          </a:p>
        </p:txBody>
      </p:sp>
      <p:sp>
        <p:nvSpPr>
          <p:cNvPr id="6150" name="矩形 2"/>
          <p:cNvSpPr>
            <a:spLocks noChangeArrowheads="1"/>
          </p:cNvSpPr>
          <p:nvPr/>
        </p:nvSpPr>
        <p:spPr bwMode="auto">
          <a:xfrm>
            <a:off x="0" y="6757988"/>
            <a:ext cx="9144000" cy="100012"/>
          </a:xfrm>
          <a:prstGeom prst="rect">
            <a:avLst/>
          </a:prstGeom>
          <a:solidFill>
            <a:srgbClr val="0A97A6"/>
          </a:solidFill>
          <a:ln w="9525" algn="ctr">
            <a:noFill/>
            <a:round/>
            <a:headEnd/>
            <a:tailEnd/>
          </a:ln>
        </p:spPr>
        <p:txBody>
          <a:bodyPr lIns="91434" tIns="45717" rIns="91434" bIns="45717"/>
          <a:lstStyle/>
          <a:p>
            <a:pPr defTabSz="912813" eaLnBrk="1" hangingPunct="1">
              <a:buFont typeface="Arial" pitchFamily="34" charset="0"/>
              <a:buNone/>
            </a:pPr>
            <a:endParaRPr lang="zh-CN" altLang="en-US" sz="1700">
              <a:ea typeface="宋体" pitchFamily="2" charset="-122"/>
            </a:endParaRPr>
          </a:p>
        </p:txBody>
      </p:sp>
      <p:sp>
        <p:nvSpPr>
          <p:cNvPr id="30" name="对角圆角矩形 29"/>
          <p:cNvSpPr/>
          <p:nvPr/>
        </p:nvSpPr>
        <p:spPr>
          <a:xfrm>
            <a:off x="1691680" y="1412776"/>
            <a:ext cx="6048672" cy="596900"/>
          </a:xfrm>
          <a:prstGeom prst="round2DiagRect">
            <a:avLst/>
          </a:prstGeom>
          <a:solidFill>
            <a:srgbClr val="C8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buFont typeface="Arial" panose="020B0604020202020204" pitchFamily="34" charset="0"/>
              <a:buNone/>
              <a:defRPr/>
            </a:pPr>
            <a:endParaRPr lang="zh-CN" altLang="en-US"/>
          </a:p>
        </p:txBody>
      </p:sp>
      <p:sp>
        <p:nvSpPr>
          <p:cNvPr id="33" name="Rectangle 22"/>
          <p:cNvSpPr>
            <a:spLocks noChangeArrowheads="1"/>
          </p:cNvSpPr>
          <p:nvPr/>
        </p:nvSpPr>
        <p:spPr bwMode="auto">
          <a:xfrm>
            <a:off x="1763688" y="1484784"/>
            <a:ext cx="7200800" cy="548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16856" tIns="58428" rIns="116856" bIns="58428">
            <a:spAutoFit/>
          </a:bodyPr>
          <a:lstStyle/>
          <a:p>
            <a:pPr eaLnBrk="1" hangingPunct="1">
              <a:buFont typeface="Arial" pitchFamily="34" charset="0"/>
              <a:buNone/>
            </a:pPr>
            <a:r>
              <a:rPr lang="zh-CN" altLang="en-US" sz="2700" b="1" dirty="0" smtClean="0">
                <a:latin typeface="微软雅黑" pitchFamily="34" charset="-122"/>
                <a:ea typeface="微软雅黑" pitchFamily="34" charset="-122"/>
                <a:sym typeface="Arial" pitchFamily="34" charset="0"/>
              </a:rPr>
              <a:t>第十二章第 十二讲：喹诺酮类药物</a:t>
            </a:r>
            <a:endParaRPr lang="zh-CN" altLang="en-US" sz="2700" b="1" dirty="0">
              <a:latin typeface="微软雅黑" pitchFamily="34" charset="-122"/>
              <a:ea typeface="微软雅黑" pitchFamily="34" charset="-122"/>
              <a:sym typeface="Arial" pitchFamily="34" charset="0"/>
            </a:endParaRPr>
          </a:p>
        </p:txBody>
      </p:sp>
      <p:sp>
        <p:nvSpPr>
          <p:cNvPr id="35" name="Rectangle 22"/>
          <p:cNvSpPr>
            <a:spLocks noChangeArrowheads="1"/>
          </p:cNvSpPr>
          <p:nvPr/>
        </p:nvSpPr>
        <p:spPr bwMode="auto">
          <a:xfrm>
            <a:off x="1979712" y="2132857"/>
            <a:ext cx="4392488" cy="5288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16856" tIns="58428" rIns="116856" bIns="58428">
            <a:spAutoFit/>
          </a:bodyPr>
          <a:lstStyle/>
          <a:p>
            <a:r>
              <a:rPr lang="zh-CN" altLang="en-US" sz="2800" b="1" dirty="0" smtClean="0"/>
              <a:t>一、概述</a:t>
            </a:r>
            <a:endParaRPr lang="en-US" altLang="zh-CN" sz="2800" b="1" dirty="0" smtClean="0"/>
          </a:p>
          <a:p>
            <a:r>
              <a:rPr lang="zh-CN" altLang="en-US" sz="2800" b="1" dirty="0" smtClean="0"/>
              <a:t>二、构效关系</a:t>
            </a:r>
            <a:r>
              <a:rPr lang="en-US" altLang="zh-CN" sz="2800" b="1" dirty="0" smtClean="0"/>
              <a:t> </a:t>
            </a:r>
          </a:p>
          <a:p>
            <a:r>
              <a:rPr lang="zh-CN" altLang="en-US" sz="2800" b="1" dirty="0" smtClean="0"/>
              <a:t>三、作用机理</a:t>
            </a:r>
            <a:endParaRPr lang="en-US" altLang="zh-CN" sz="2800" b="1" dirty="0" smtClean="0"/>
          </a:p>
          <a:p>
            <a:r>
              <a:rPr lang="zh-CN" altLang="en-US" sz="2800" b="1" dirty="0" smtClean="0"/>
              <a:t>四、药理作用</a:t>
            </a:r>
            <a:endParaRPr lang="en-US" altLang="zh-CN" sz="2800" b="1" dirty="0" smtClean="0"/>
          </a:p>
          <a:p>
            <a:r>
              <a:rPr lang="zh-CN" altLang="en-US" sz="2800" b="1" dirty="0" smtClean="0"/>
              <a:t>五、耐药性</a:t>
            </a:r>
            <a:endParaRPr lang="en-US" altLang="zh-CN" sz="2800" b="1" dirty="0" smtClean="0"/>
          </a:p>
          <a:p>
            <a:r>
              <a:rPr lang="zh-CN" altLang="en-US" sz="2800" b="1" dirty="0" smtClean="0"/>
              <a:t>六、不良反应</a:t>
            </a:r>
            <a:endParaRPr lang="en-US" altLang="zh-CN" sz="2800" b="1" dirty="0" smtClean="0"/>
          </a:p>
          <a:p>
            <a:r>
              <a:rPr lang="zh-CN" altLang="en-US" sz="2800" b="1" dirty="0" smtClean="0"/>
              <a:t>七、</a:t>
            </a:r>
            <a:r>
              <a:rPr lang="zh-CN" altLang="zh-CN" sz="2800" b="1" dirty="0" smtClean="0"/>
              <a:t>兽医</a:t>
            </a:r>
            <a:r>
              <a:rPr lang="zh-CN" altLang="en-US" sz="2800" b="1" dirty="0" smtClean="0"/>
              <a:t>临床</a:t>
            </a:r>
            <a:r>
              <a:rPr lang="zh-CN" altLang="en-US" sz="2800" b="1" dirty="0" smtClean="0"/>
              <a:t>应用</a:t>
            </a:r>
            <a:endParaRPr lang="en-US" altLang="zh-CN" sz="2800" b="1" dirty="0" smtClean="0"/>
          </a:p>
          <a:p>
            <a:endParaRPr lang="zh-CN" altLang="en-US" sz="2800" b="1" dirty="0" smtClean="0"/>
          </a:p>
          <a:p>
            <a:endParaRPr lang="zh-CN" altLang="en-US" sz="2800" b="1" dirty="0" smtClean="0"/>
          </a:p>
          <a:p>
            <a:endParaRPr lang="zh-CN" altLang="en-US" sz="2800" b="1" dirty="0" smtClean="0"/>
          </a:p>
          <a:p>
            <a:endParaRPr lang="zh-CN" altLang="en-US" sz="2800" b="1" dirty="0" smtClean="0">
              <a:solidFill>
                <a:schemeClr val="accent2">
                  <a:lumMod val="50000"/>
                </a:schemeClr>
              </a:solidFill>
              <a:ea typeface="微软雅黑" charset="0"/>
            </a:endParaRPr>
          </a:p>
          <a:p>
            <a:endParaRPr lang="zh-CN" altLang="zh-CN" sz="2800" b="1" dirty="0" smtClean="0"/>
          </a:p>
        </p:txBody>
      </p:sp>
    </p:spTree>
  </p:cSld>
  <p:clrMapOvr>
    <a:masterClrMapping/>
  </p:clrMapOvr>
  <p:transition spd="slow" advTm="9950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4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4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4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4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9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 animBg="1"/>
      <p:bldP spid="28" grpId="0" animBg="1"/>
      <p:bldP spid="29" grpId="0" animBg="1"/>
      <p:bldP spid="33" grpId="0" build="allAtOnce"/>
      <p:bldP spid="3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一、</a:t>
            </a:r>
            <a:r>
              <a:rPr lang="zh-CN" altLang="en-US" dirty="0" smtClean="0"/>
              <a:t>概述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z="2400" b="1" dirty="0" smtClean="0">
                <a:latin typeface="+mn-ea"/>
              </a:rPr>
              <a:t>喹诺酮类药物，又称</a:t>
            </a:r>
            <a:r>
              <a:rPr lang="zh-CN" altLang="zh-CN" sz="2400" b="1" dirty="0" smtClean="0">
                <a:latin typeface="+mn-ea"/>
              </a:rPr>
              <a:t>氟喹诺酮</a:t>
            </a:r>
            <a:r>
              <a:rPr lang="zh-CN" altLang="en-US" sz="2400" b="1" dirty="0" smtClean="0">
                <a:latin typeface="+mn-ea"/>
              </a:rPr>
              <a:t>类抗菌药。</a:t>
            </a:r>
            <a:endParaRPr lang="en-US" altLang="zh-CN" sz="2400" b="1" dirty="0" smtClean="0">
              <a:latin typeface="+mn-ea"/>
            </a:endParaRPr>
          </a:p>
          <a:p>
            <a:r>
              <a:rPr lang="zh-CN" altLang="en-US" sz="2400" b="1" dirty="0" smtClean="0">
                <a:latin typeface="+mn-ea"/>
              </a:rPr>
              <a:t>这类药物，具有</a:t>
            </a:r>
            <a:r>
              <a:rPr lang="zh-CN" altLang="en-US" sz="2400" b="1" dirty="0" smtClean="0">
                <a:latin typeface="宋体" pitchFamily="2" charset="-122"/>
                <a:ea typeface="仿宋_GB2312" pitchFamily="49" charset="-122"/>
              </a:rPr>
              <a:t>抗菌谱广；杀菌力强；</a:t>
            </a:r>
            <a:r>
              <a:rPr lang="zh-CN" altLang="en-US" sz="2400" b="1" dirty="0" smtClean="0">
                <a:latin typeface="+mn-ea"/>
              </a:rPr>
              <a:t>口服给药吸收迅速；生物利用度高；半衰期长；组织分布广；血药浓度高，除脑组织外，绝大多数组织中的药物浓度高于最低抑菌浓度；毒副反应小；与</a:t>
            </a:r>
            <a:r>
              <a:rPr lang="zh-CN" altLang="en-US" sz="2400" b="1" dirty="0" smtClean="0">
                <a:latin typeface="宋体" pitchFamily="2" charset="-122"/>
                <a:ea typeface="仿宋_GB2312" pitchFamily="49" charset="-122"/>
              </a:rPr>
              <a:t>其他抗菌药无交叉耐药性</a:t>
            </a:r>
            <a:r>
              <a:rPr lang="zh-CN" altLang="en-US" sz="2400" b="1" dirty="0" smtClean="0">
                <a:latin typeface="+mn-ea"/>
              </a:rPr>
              <a:t>等优点。这使得喹诺酮类成为重要的合成抗菌药物类别之一。</a:t>
            </a:r>
            <a:endParaRPr lang="en-US" altLang="zh-CN" sz="2400" b="1" dirty="0" smtClean="0">
              <a:latin typeface="+mn-ea"/>
            </a:endParaRPr>
          </a:p>
          <a:p>
            <a:endParaRPr lang="en-US" altLang="zh-CN" sz="2400" b="1" dirty="0" smtClean="0">
              <a:latin typeface="+mn-ea"/>
            </a:endParaRPr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一、概述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b="1" dirty="0" smtClean="0">
                <a:solidFill>
                  <a:srgbClr val="FF0000"/>
                </a:solidFill>
                <a:latin typeface="隶书" pitchFamily="49" charset="-122"/>
                <a:ea typeface="隶书" pitchFamily="49" charset="-122"/>
              </a:rPr>
              <a:t>喹诺酮类药物的发展史</a:t>
            </a:r>
            <a:endParaRPr lang="en-US" altLang="zh-CN" b="1" dirty="0" smtClean="0">
              <a:solidFill>
                <a:srgbClr val="FF0000"/>
              </a:solidFill>
              <a:latin typeface="隶书" pitchFamily="49" charset="-122"/>
              <a:ea typeface="隶书" pitchFamily="49" charset="-122"/>
            </a:endParaRPr>
          </a:p>
          <a:p>
            <a:pPr>
              <a:defRPr/>
            </a:pPr>
            <a:r>
              <a:rPr lang="zh-CN" altLang="zh-CN" sz="1800" b="1" dirty="0" smtClean="0">
                <a:latin typeface="+mn-ea"/>
              </a:rPr>
              <a:t>自</a:t>
            </a:r>
            <a:r>
              <a:rPr lang="en-US" altLang="zh-CN" sz="1800" b="1" dirty="0" smtClean="0">
                <a:latin typeface="+mn-ea"/>
              </a:rPr>
              <a:t>1962</a:t>
            </a:r>
            <a:r>
              <a:rPr lang="zh-CN" altLang="zh-CN" sz="1800" b="1" dirty="0" smtClean="0">
                <a:latin typeface="+mn-ea"/>
              </a:rPr>
              <a:t>年美国</a:t>
            </a:r>
            <a:r>
              <a:rPr lang="en-US" altLang="zh-CN" sz="1800" b="1" dirty="0" err="1" smtClean="0">
                <a:latin typeface="+mn-ea"/>
              </a:rPr>
              <a:t>Lesher</a:t>
            </a:r>
            <a:r>
              <a:rPr lang="zh-CN" altLang="zh-CN" sz="1800" b="1" dirty="0" smtClean="0">
                <a:latin typeface="+mn-ea"/>
              </a:rPr>
              <a:t>等人开发出萘啶酸</a:t>
            </a:r>
            <a:r>
              <a:rPr lang="zh-CN" altLang="en-US" sz="1800" b="1" dirty="0" smtClean="0">
                <a:latin typeface="+mn-ea"/>
              </a:rPr>
              <a:t>以来</a:t>
            </a:r>
            <a:r>
              <a:rPr lang="zh-CN" altLang="zh-CN" sz="1800" b="1" dirty="0" smtClean="0">
                <a:latin typeface="+mn-ea"/>
              </a:rPr>
              <a:t>，喹诺酮类药物的发展非常迅速</a:t>
            </a:r>
            <a:r>
              <a:rPr lang="zh-CN" altLang="en-US" sz="1800" b="1" dirty="0" smtClean="0">
                <a:latin typeface="+mn-ea"/>
              </a:rPr>
              <a:t>，</a:t>
            </a:r>
            <a:r>
              <a:rPr lang="zh-CN" altLang="zh-CN" sz="1800" b="1" dirty="0" smtClean="0">
                <a:latin typeface="+mn-ea"/>
              </a:rPr>
              <a:t>历经</a:t>
            </a:r>
            <a:r>
              <a:rPr lang="en-US" altLang="zh-CN" sz="1800" b="1" dirty="0" smtClean="0">
                <a:latin typeface="+mn-ea"/>
              </a:rPr>
              <a:t>50</a:t>
            </a:r>
            <a:r>
              <a:rPr lang="zh-CN" altLang="zh-CN" sz="1800" b="1" dirty="0" smtClean="0">
                <a:latin typeface="+mn-ea"/>
              </a:rPr>
              <a:t>多年的发展，</a:t>
            </a:r>
            <a:r>
              <a:rPr lang="zh-CN" altLang="en-US" sz="1800" b="1" dirty="0" smtClean="0">
                <a:latin typeface="+mn-ea"/>
              </a:rPr>
              <a:t>现</a:t>
            </a:r>
            <a:r>
              <a:rPr lang="zh-CN" altLang="zh-CN" sz="1800" b="1" dirty="0" smtClean="0">
                <a:latin typeface="+mn-ea"/>
              </a:rPr>
              <a:t>已成为最具活力的抗</a:t>
            </a:r>
            <a:r>
              <a:rPr lang="zh-CN" altLang="en-US" sz="1800" b="1" dirty="0" smtClean="0">
                <a:latin typeface="+mn-ea"/>
              </a:rPr>
              <a:t>菌药</a:t>
            </a:r>
            <a:r>
              <a:rPr lang="zh-CN" altLang="zh-CN" sz="1800" b="1" dirty="0" smtClean="0">
                <a:latin typeface="+mn-ea"/>
              </a:rPr>
              <a:t>研究领域之一。</a:t>
            </a:r>
            <a:endParaRPr lang="en-US" altLang="zh-CN" sz="1800" b="1" dirty="0" smtClean="0">
              <a:latin typeface="+mn-ea"/>
            </a:endParaRPr>
          </a:p>
          <a:p>
            <a:pPr>
              <a:defRPr/>
            </a:pPr>
            <a:r>
              <a:rPr lang="zh-CN" altLang="zh-CN" sz="1800" b="1" dirty="0" smtClean="0">
                <a:latin typeface="+mn-ea"/>
              </a:rPr>
              <a:t>喹诺酮类药物的发展经历了</a:t>
            </a:r>
            <a:r>
              <a:rPr lang="en-US" altLang="zh-CN" sz="1800" b="1" dirty="0" smtClean="0">
                <a:latin typeface="+mn-ea"/>
              </a:rPr>
              <a:t>4</a:t>
            </a:r>
            <a:r>
              <a:rPr lang="zh-CN" altLang="zh-CN" sz="1800" b="1" dirty="0" smtClean="0">
                <a:latin typeface="+mn-ea"/>
              </a:rPr>
              <a:t>个阶段</a:t>
            </a:r>
            <a:r>
              <a:rPr lang="en-US" altLang="zh-CN" sz="1800" b="1" dirty="0" smtClean="0">
                <a:latin typeface="+mn-ea"/>
              </a:rPr>
              <a:t>:</a:t>
            </a:r>
            <a:endParaRPr lang="zh-CN" altLang="zh-CN" sz="1800" b="1" dirty="0" smtClean="0">
              <a:latin typeface="+mn-ea"/>
            </a:endParaRP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zh-CN" altLang="en-US" sz="1800" b="1" dirty="0" smtClean="0">
                <a:latin typeface="+mn-ea"/>
              </a:rPr>
              <a:t>第一代（</a:t>
            </a:r>
            <a:r>
              <a:rPr lang="en-US" altLang="zh-CN" sz="1800" b="1" dirty="0" smtClean="0">
                <a:latin typeface="+mn-ea"/>
              </a:rPr>
              <a:t>1962-1969</a:t>
            </a:r>
            <a:r>
              <a:rPr lang="zh-CN" altLang="en-US" sz="1800" b="1" dirty="0" smtClean="0">
                <a:latin typeface="+mn-ea"/>
              </a:rPr>
              <a:t>）：萘啶酸和吡咯酸。</a:t>
            </a:r>
          </a:p>
          <a:p>
            <a:pPr eaLnBrk="1" hangingPunct="1">
              <a:buFontTx/>
              <a:buNone/>
              <a:defRPr/>
            </a:pPr>
            <a:r>
              <a:rPr lang="zh-CN" altLang="en-US" sz="1800" dirty="0" smtClean="0">
                <a:latin typeface="+mn-ea"/>
              </a:rPr>
              <a:t>   抗菌谱窄，仅对部分</a:t>
            </a:r>
            <a:r>
              <a:rPr lang="en-US" altLang="zh-CN" sz="1800" dirty="0" smtClean="0">
                <a:latin typeface="+mn-ea"/>
              </a:rPr>
              <a:t>G</a:t>
            </a:r>
            <a:r>
              <a:rPr lang="en-US" altLang="zh-CN" sz="1800" baseline="30000" dirty="0" smtClean="0">
                <a:latin typeface="+mn-ea"/>
              </a:rPr>
              <a:t>-</a:t>
            </a:r>
            <a:r>
              <a:rPr lang="zh-CN" altLang="en-US" sz="1800" dirty="0" smtClean="0">
                <a:latin typeface="+mn-ea"/>
              </a:rPr>
              <a:t>杆菌有效，内服吸收差，现已淘汰。</a:t>
            </a: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zh-CN" altLang="en-US" sz="1800" b="1" dirty="0" smtClean="0">
                <a:latin typeface="+mn-ea"/>
              </a:rPr>
              <a:t>第二代（</a:t>
            </a:r>
            <a:r>
              <a:rPr lang="en-US" altLang="zh-CN" sz="1800" b="1" dirty="0" smtClean="0">
                <a:latin typeface="+mn-ea"/>
              </a:rPr>
              <a:t>1970-1977</a:t>
            </a:r>
            <a:r>
              <a:rPr lang="zh-CN" altLang="en-US" sz="1800" b="1" dirty="0" smtClean="0">
                <a:latin typeface="+mn-ea"/>
              </a:rPr>
              <a:t>）：吡哌酸和氟甲喹。</a:t>
            </a:r>
          </a:p>
          <a:p>
            <a:pPr eaLnBrk="1" hangingPunct="1">
              <a:buFontTx/>
              <a:buNone/>
              <a:defRPr/>
            </a:pPr>
            <a:r>
              <a:rPr lang="en-US" altLang="zh-CN" sz="1800" b="1" dirty="0" smtClean="0">
                <a:latin typeface="+mn-ea"/>
              </a:rPr>
              <a:t>   </a:t>
            </a:r>
            <a:r>
              <a:rPr lang="zh-CN" altLang="zh-CN" sz="1800" dirty="0" smtClean="0">
                <a:latin typeface="+mn-ea"/>
              </a:rPr>
              <a:t>抗菌谱增宽，</a:t>
            </a:r>
            <a:r>
              <a:rPr lang="zh-CN" altLang="en-US" sz="1800" dirty="0" smtClean="0">
                <a:latin typeface="+mn-ea"/>
              </a:rPr>
              <a:t>对</a:t>
            </a:r>
            <a:r>
              <a:rPr lang="en-US" altLang="zh-CN" sz="1800" dirty="0" smtClean="0">
                <a:latin typeface="+mn-ea"/>
              </a:rPr>
              <a:t>G</a:t>
            </a:r>
            <a:r>
              <a:rPr lang="en-US" altLang="zh-CN" sz="1800" baseline="30000" dirty="0" smtClean="0">
                <a:latin typeface="+mn-ea"/>
              </a:rPr>
              <a:t>- </a:t>
            </a:r>
            <a:r>
              <a:rPr lang="zh-CN" altLang="en-US" sz="1800" baseline="30000" dirty="0" smtClean="0">
                <a:latin typeface="+mn-ea"/>
              </a:rPr>
              <a:t>、</a:t>
            </a:r>
            <a:r>
              <a:rPr lang="en-US" altLang="zh-CN" sz="1800" dirty="0" smtClean="0">
                <a:latin typeface="+mn-ea"/>
              </a:rPr>
              <a:t>G</a:t>
            </a:r>
            <a:r>
              <a:rPr lang="en-US" altLang="zh-CN" sz="1800" baseline="30000" dirty="0" smtClean="0">
                <a:latin typeface="+mn-ea"/>
              </a:rPr>
              <a:t>+</a:t>
            </a:r>
            <a:r>
              <a:rPr lang="zh-CN" altLang="en-US" sz="1800" dirty="0" smtClean="0">
                <a:latin typeface="+mn-ea"/>
              </a:rPr>
              <a:t>均有效，</a:t>
            </a:r>
            <a:r>
              <a:rPr lang="zh-CN" altLang="zh-CN" sz="1800" dirty="0" smtClean="0">
                <a:latin typeface="+mn-ea"/>
              </a:rPr>
              <a:t>内服可少量吸收，不良反应明显减少。</a:t>
            </a:r>
            <a:endParaRPr lang="zh-CN" altLang="en-US" sz="1800" dirty="0" smtClean="0">
              <a:latin typeface="+mn-ea"/>
            </a:endParaRP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zh-CN" altLang="en-US" sz="1800" b="1" dirty="0" smtClean="0">
                <a:latin typeface="+mn-ea"/>
              </a:rPr>
              <a:t>第三代（</a:t>
            </a:r>
            <a:r>
              <a:rPr lang="en-US" altLang="zh-CN" sz="1800" b="1" dirty="0" smtClean="0">
                <a:latin typeface="+mn-ea"/>
              </a:rPr>
              <a:t>1978-1996</a:t>
            </a:r>
            <a:r>
              <a:rPr lang="zh-CN" altLang="en-US" sz="1800" b="1" dirty="0" smtClean="0">
                <a:latin typeface="+mn-ea"/>
              </a:rPr>
              <a:t>）：结构中引入</a:t>
            </a:r>
            <a:r>
              <a:rPr lang="en-US" altLang="zh-CN" sz="1800" b="1" dirty="0" smtClean="0">
                <a:latin typeface="+mn-ea"/>
              </a:rPr>
              <a:t>F</a:t>
            </a:r>
            <a:r>
              <a:rPr lang="zh-CN" altLang="en-US" sz="1800" b="1" dirty="0" smtClean="0">
                <a:latin typeface="+mn-ea"/>
              </a:rPr>
              <a:t>称为氟喹诺酮类药物，如诺氟沙星、环丙沙星等。</a:t>
            </a:r>
            <a:r>
              <a:rPr lang="zh-CN" altLang="en-US" sz="1800" dirty="0" smtClean="0">
                <a:latin typeface="+mn-ea"/>
              </a:rPr>
              <a:t>引入</a:t>
            </a:r>
            <a:r>
              <a:rPr lang="en-US" altLang="zh-CN" sz="1800" dirty="0" smtClean="0">
                <a:latin typeface="+mn-ea"/>
              </a:rPr>
              <a:t>F</a:t>
            </a:r>
            <a:r>
              <a:rPr lang="zh-CN" altLang="en-US" sz="1800" dirty="0" smtClean="0">
                <a:latin typeface="+mn-ea"/>
              </a:rPr>
              <a:t>增强了药物对细胞组织的穿透力，口服生物利用度增高，抗菌谱进一步扩大，</a:t>
            </a:r>
            <a:r>
              <a:rPr lang="zh-CN" altLang="zh-CN" sz="1800" dirty="0" smtClean="0">
                <a:latin typeface="+mn-ea"/>
              </a:rPr>
              <a:t>对厌氧菌、衣原体、支原体</a:t>
            </a:r>
            <a:r>
              <a:rPr lang="zh-CN" altLang="zh-CN" sz="1800" dirty="0" smtClean="0"/>
              <a:t>也有很好的活性</a:t>
            </a:r>
            <a:r>
              <a:rPr lang="zh-CN" altLang="en-US" sz="1800" dirty="0" smtClean="0">
                <a:latin typeface="+mn-ea"/>
              </a:rPr>
              <a:t>。</a:t>
            </a:r>
            <a:r>
              <a:rPr lang="zh-CN" altLang="zh-CN" sz="1800" dirty="0" smtClean="0">
                <a:latin typeface="+mn-ea"/>
              </a:rPr>
              <a:t>是目前临床应用最多的主流产品</a:t>
            </a:r>
            <a:r>
              <a:rPr lang="zh-CN" altLang="en-US" sz="1800" dirty="0" smtClean="0">
                <a:latin typeface="+mn-ea"/>
              </a:rPr>
              <a:t>。</a:t>
            </a:r>
            <a:endParaRPr lang="en-US" altLang="zh-CN" sz="1800" dirty="0" smtClean="0">
              <a:latin typeface="+mn-ea"/>
            </a:endParaRP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zh-CN" altLang="en-US" sz="1800" b="1" dirty="0" smtClean="0">
                <a:latin typeface="+mn-ea"/>
              </a:rPr>
              <a:t>第四代（</a:t>
            </a:r>
            <a:r>
              <a:rPr lang="en-US" altLang="zh-CN" sz="1800" b="1" dirty="0" smtClean="0">
                <a:latin typeface="+mn-ea"/>
              </a:rPr>
              <a:t>1997</a:t>
            </a:r>
            <a:r>
              <a:rPr lang="zh-CN" altLang="en-US" sz="1800" b="1" dirty="0" smtClean="0">
                <a:latin typeface="+mn-ea"/>
              </a:rPr>
              <a:t>年至今）：对萘啶环及氟进一步修饰，</a:t>
            </a:r>
            <a:r>
              <a:rPr lang="zh-CN" altLang="zh-CN" sz="1800" b="1" dirty="0" smtClean="0">
                <a:latin typeface="+mn-ea"/>
              </a:rPr>
              <a:t>主要代表为莫西沙星</a:t>
            </a:r>
            <a:r>
              <a:rPr lang="zh-CN" altLang="en-US" sz="1800" b="1" dirty="0" smtClean="0">
                <a:latin typeface="+mn-ea"/>
              </a:rPr>
              <a:t>、巴洛沙星、</a:t>
            </a:r>
            <a:r>
              <a:rPr lang="zh-CN" altLang="zh-CN" sz="1800" b="1" dirty="0" smtClean="0">
                <a:latin typeface="+mn-ea"/>
              </a:rPr>
              <a:t>左氧氟沙星</a:t>
            </a:r>
            <a:r>
              <a:rPr lang="zh-CN" altLang="en-US" sz="1800" b="1" dirty="0" smtClean="0">
                <a:latin typeface="+mn-ea"/>
              </a:rPr>
              <a:t>等，</a:t>
            </a:r>
            <a:r>
              <a:rPr lang="zh-CN" altLang="zh-CN" sz="1800" dirty="0" smtClean="0"/>
              <a:t>抗菌谱更广</a:t>
            </a:r>
            <a:r>
              <a:rPr lang="zh-CN" altLang="en-US" sz="1800" dirty="0" smtClean="0"/>
              <a:t>、</a:t>
            </a:r>
            <a:r>
              <a:rPr lang="zh-CN" altLang="zh-CN" sz="1800" dirty="0" smtClean="0">
                <a:latin typeface="+mn-ea"/>
              </a:rPr>
              <a:t>抗菌活性</a:t>
            </a:r>
            <a:r>
              <a:rPr lang="zh-CN" altLang="en-US" sz="1800" dirty="0" smtClean="0">
                <a:latin typeface="+mn-ea"/>
              </a:rPr>
              <a:t>更强</a:t>
            </a:r>
            <a:r>
              <a:rPr lang="zh-CN" altLang="zh-CN" sz="1800" dirty="0" smtClean="0"/>
              <a:t>且</a:t>
            </a:r>
            <a:r>
              <a:rPr lang="zh-CN" altLang="en-US" sz="1800" dirty="0" smtClean="0"/>
              <a:t>不</a:t>
            </a:r>
            <a:r>
              <a:rPr lang="zh-CN" altLang="zh-CN" sz="1800" dirty="0" smtClean="0"/>
              <a:t>易产生耐药性，</a:t>
            </a:r>
            <a:r>
              <a:rPr lang="zh-CN" altLang="zh-CN" sz="1800" dirty="0" smtClean="0">
                <a:latin typeface="+mn-ea"/>
              </a:rPr>
              <a:t>其抗菌强度是第</a:t>
            </a:r>
            <a:r>
              <a:rPr lang="en-US" altLang="zh-CN" sz="1800" dirty="0" smtClean="0">
                <a:latin typeface="+mn-ea"/>
              </a:rPr>
              <a:t>3</a:t>
            </a:r>
            <a:r>
              <a:rPr lang="zh-CN" altLang="zh-CN" sz="1800" dirty="0" smtClean="0">
                <a:latin typeface="+mn-ea"/>
              </a:rPr>
              <a:t>代氟喹诺酮类药物的</a:t>
            </a:r>
            <a:r>
              <a:rPr lang="en-US" altLang="zh-CN" sz="1800" dirty="0" smtClean="0">
                <a:latin typeface="+mn-ea"/>
              </a:rPr>
              <a:t>3</a:t>
            </a:r>
            <a:r>
              <a:rPr lang="zh-CN" altLang="zh-CN" sz="1800" dirty="0" smtClean="0">
                <a:latin typeface="+mn-ea"/>
              </a:rPr>
              <a:t>～</a:t>
            </a:r>
            <a:r>
              <a:rPr lang="en-US" altLang="zh-CN" sz="1800" dirty="0" smtClean="0">
                <a:latin typeface="+mn-ea"/>
              </a:rPr>
              <a:t>30</a:t>
            </a:r>
            <a:r>
              <a:rPr lang="zh-CN" altLang="zh-CN" sz="1800" dirty="0" smtClean="0">
                <a:latin typeface="+mn-ea"/>
              </a:rPr>
              <a:t>倍。</a:t>
            </a:r>
            <a:endParaRPr lang="zh-CN" altLang="en-US" sz="1800" dirty="0" smtClean="0">
              <a:latin typeface="+mn-ea"/>
            </a:endParaRPr>
          </a:p>
          <a:p>
            <a:endParaRPr lang="zh-CN" alt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二、构效关系</a:t>
            </a:r>
            <a:r>
              <a:rPr lang="en-US" altLang="zh-CN" dirty="0" smtClean="0"/>
              <a:t> 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zh-CN" altLang="en-US" sz="2000" b="1" dirty="0" smtClean="0">
                <a:latin typeface="+mn-ea"/>
              </a:rPr>
              <a:t>①</a:t>
            </a:r>
            <a:r>
              <a:rPr lang="zh-CN" altLang="en-US" sz="2000" b="1" dirty="0" smtClean="0">
                <a:latin typeface="+mn-ea"/>
              </a:rPr>
              <a:t>喹诺酮类</a:t>
            </a:r>
            <a:r>
              <a:rPr lang="zh-CN" altLang="en-US" sz="2000" b="1" dirty="0" smtClean="0">
                <a:solidFill>
                  <a:srgbClr val="FF0000"/>
                </a:solidFill>
                <a:latin typeface="+mn-ea"/>
              </a:rPr>
              <a:t>抗菌作用</a:t>
            </a:r>
            <a:r>
              <a:rPr lang="zh-CN" altLang="en-US" sz="2000" b="1" dirty="0" smtClean="0">
                <a:latin typeface="+mn-ea"/>
              </a:rPr>
              <a:t>的必需基本结构</a:t>
            </a:r>
            <a:r>
              <a:rPr lang="en-US" altLang="zh-CN" sz="2000" b="1" dirty="0" smtClean="0">
                <a:latin typeface="+mn-ea"/>
              </a:rPr>
              <a:t>——4-</a:t>
            </a:r>
            <a:r>
              <a:rPr lang="zh-CN" altLang="en-US" sz="2000" b="1" dirty="0" smtClean="0">
                <a:latin typeface="+mn-ea"/>
              </a:rPr>
              <a:t>喹诺酮环（母核）。</a:t>
            </a:r>
            <a:r>
              <a:rPr lang="zh-CN" altLang="en-US" sz="2000" b="1" dirty="0" smtClean="0">
                <a:ea typeface="仿宋_GB2312" pitchFamily="49" charset="-122"/>
              </a:rPr>
              <a:t>在其</a:t>
            </a:r>
            <a:r>
              <a:rPr lang="en-US" altLang="zh-CN" sz="2000" b="1" dirty="0" smtClean="0">
                <a:ea typeface="仿宋_GB2312" pitchFamily="49" charset="-122"/>
              </a:rPr>
              <a:t>1</a:t>
            </a:r>
            <a:r>
              <a:rPr lang="zh-CN" altLang="en-US" sz="2000" b="1" dirty="0" smtClean="0">
                <a:ea typeface="仿宋_GB2312" pitchFamily="49" charset="-122"/>
              </a:rPr>
              <a:t>、</a:t>
            </a:r>
            <a:r>
              <a:rPr lang="en-US" altLang="zh-CN" sz="2000" b="1" dirty="0" smtClean="0">
                <a:ea typeface="仿宋_GB2312" pitchFamily="49" charset="-122"/>
              </a:rPr>
              <a:t>3</a:t>
            </a:r>
            <a:r>
              <a:rPr lang="zh-CN" altLang="en-US" sz="2000" b="1" dirty="0" smtClean="0">
                <a:ea typeface="仿宋_GB2312" pitchFamily="49" charset="-122"/>
              </a:rPr>
              <a:t>、</a:t>
            </a:r>
            <a:r>
              <a:rPr lang="en-US" altLang="zh-CN" sz="2000" b="1" dirty="0" smtClean="0">
                <a:ea typeface="仿宋_GB2312" pitchFamily="49" charset="-122"/>
              </a:rPr>
              <a:t>6</a:t>
            </a:r>
            <a:r>
              <a:rPr lang="zh-CN" altLang="en-US" sz="2000" b="1" dirty="0" smtClean="0">
                <a:ea typeface="仿宋_GB2312" pitchFamily="49" charset="-122"/>
              </a:rPr>
              <a:t>、</a:t>
            </a:r>
            <a:r>
              <a:rPr lang="en-US" altLang="zh-CN" sz="2000" b="1" dirty="0" smtClean="0">
                <a:ea typeface="仿宋_GB2312" pitchFamily="49" charset="-122"/>
              </a:rPr>
              <a:t>7</a:t>
            </a:r>
            <a:r>
              <a:rPr lang="zh-CN" altLang="en-US" sz="2000" b="1" dirty="0" smtClean="0">
                <a:ea typeface="仿宋_GB2312" pitchFamily="49" charset="-122"/>
              </a:rPr>
              <a:t>、</a:t>
            </a:r>
            <a:r>
              <a:rPr lang="en-US" altLang="zh-CN" sz="2000" b="1" dirty="0" smtClean="0">
                <a:ea typeface="仿宋_GB2312" pitchFamily="49" charset="-122"/>
              </a:rPr>
              <a:t>8</a:t>
            </a:r>
            <a:r>
              <a:rPr lang="zh-CN" altLang="en-US" sz="2000" b="1" dirty="0" smtClean="0">
                <a:ea typeface="仿宋_GB2312" pitchFamily="49" charset="-122"/>
              </a:rPr>
              <a:t>位引入不同的基团，即形成本类的各种药物。其中</a:t>
            </a:r>
            <a:r>
              <a:rPr lang="zh-CN" altLang="en-US" sz="2000" b="1" dirty="0" smtClean="0">
                <a:solidFill>
                  <a:srgbClr val="FF0000"/>
                </a:solidFill>
                <a:ea typeface="仿宋_GB2312" pitchFamily="49" charset="-122"/>
              </a:rPr>
              <a:t>氟喹诺酮类</a:t>
            </a:r>
            <a:r>
              <a:rPr lang="zh-CN" altLang="en-US" sz="2000" b="1" dirty="0" smtClean="0">
                <a:ea typeface="仿宋_GB2312" pitchFamily="49" charset="-122"/>
              </a:rPr>
              <a:t>的结构特征是</a:t>
            </a:r>
            <a:r>
              <a:rPr lang="en-US" altLang="zh-CN" sz="2000" b="1" dirty="0" smtClean="0">
                <a:ea typeface="仿宋_GB2312" pitchFamily="49" charset="-122"/>
              </a:rPr>
              <a:t>: 6 </a:t>
            </a:r>
            <a:r>
              <a:rPr lang="zh-CN" altLang="en-US" sz="2000" b="1" dirty="0" smtClean="0">
                <a:ea typeface="仿宋_GB2312" pitchFamily="49" charset="-122"/>
              </a:rPr>
              <a:t>位引入氟，</a:t>
            </a:r>
            <a:r>
              <a:rPr lang="en-US" altLang="zh-CN" sz="2000" b="1" dirty="0" smtClean="0">
                <a:ea typeface="仿宋_GB2312" pitchFamily="49" charset="-122"/>
              </a:rPr>
              <a:t>7 </a:t>
            </a:r>
            <a:r>
              <a:rPr lang="zh-CN" altLang="en-US" sz="2000" b="1" dirty="0" smtClean="0">
                <a:ea typeface="仿宋_GB2312" pitchFamily="49" charset="-122"/>
              </a:rPr>
              <a:t>位引入派嗪环。</a:t>
            </a:r>
            <a:r>
              <a:rPr lang="en-US" altLang="zh-CN" sz="2000" b="1" dirty="0" smtClean="0">
                <a:latin typeface="+mn-ea"/>
              </a:rPr>
              <a:t> </a:t>
            </a:r>
          </a:p>
          <a:p>
            <a:pPr>
              <a:lnSpc>
                <a:spcPct val="90000"/>
              </a:lnSpc>
              <a:buFontTx/>
              <a:buNone/>
              <a:defRPr/>
            </a:pPr>
            <a:r>
              <a:rPr lang="zh-CN" altLang="en-US" sz="2000" b="1" dirty="0" smtClean="0">
                <a:latin typeface="+mn-ea"/>
              </a:rPr>
              <a:t>② </a:t>
            </a:r>
            <a:r>
              <a:rPr lang="en-US" altLang="zh-CN" sz="2000" b="1" dirty="0" smtClean="0">
                <a:latin typeface="+mn-ea"/>
              </a:rPr>
              <a:t>6 </a:t>
            </a:r>
            <a:r>
              <a:rPr lang="zh-CN" altLang="en-US" sz="2000" b="1" dirty="0" smtClean="0">
                <a:latin typeface="+mn-ea"/>
              </a:rPr>
              <a:t>位引入</a:t>
            </a:r>
            <a:r>
              <a:rPr lang="en-US" altLang="zh-CN" sz="2000" b="1" dirty="0" smtClean="0">
                <a:solidFill>
                  <a:srgbClr val="FF0000"/>
                </a:solidFill>
                <a:latin typeface="+mn-ea"/>
              </a:rPr>
              <a:t>-F</a:t>
            </a:r>
            <a:r>
              <a:rPr lang="zh-CN" altLang="en-US" sz="2000" b="1" dirty="0" smtClean="0">
                <a:solidFill>
                  <a:srgbClr val="FF0000"/>
                </a:solidFill>
                <a:latin typeface="+mn-ea"/>
              </a:rPr>
              <a:t>（氟）</a:t>
            </a:r>
            <a:r>
              <a:rPr lang="zh-CN" altLang="en-US" sz="2000" b="1" dirty="0" smtClean="0">
                <a:latin typeface="+mn-ea"/>
              </a:rPr>
              <a:t>抗菌作用明显增强。</a:t>
            </a:r>
            <a:endParaRPr lang="en-US" altLang="zh-CN" sz="2000" b="1" dirty="0" smtClean="0">
              <a:latin typeface="+mn-ea"/>
            </a:endParaRPr>
          </a:p>
          <a:p>
            <a:pPr>
              <a:lnSpc>
                <a:spcPct val="90000"/>
              </a:lnSpc>
              <a:spcBef>
                <a:spcPct val="50000"/>
              </a:spcBef>
              <a:buFontTx/>
              <a:buNone/>
              <a:defRPr/>
            </a:pPr>
            <a:r>
              <a:rPr lang="zh-CN" altLang="en-US" sz="2000" b="1" dirty="0" smtClean="0">
                <a:latin typeface="+mn-ea"/>
              </a:rPr>
              <a:t>③ </a:t>
            </a:r>
            <a:r>
              <a:rPr lang="en-US" altLang="zh-CN" sz="2000" b="1" dirty="0" smtClean="0">
                <a:latin typeface="+mn-ea"/>
              </a:rPr>
              <a:t>7 </a:t>
            </a:r>
            <a:r>
              <a:rPr lang="zh-CN" altLang="en-US" sz="2000" b="1" dirty="0" smtClean="0">
                <a:latin typeface="+mn-ea"/>
              </a:rPr>
              <a:t>位引入</a:t>
            </a:r>
            <a:r>
              <a:rPr lang="zh-CN" altLang="en-US" sz="2000" b="1" dirty="0" smtClean="0">
                <a:solidFill>
                  <a:srgbClr val="FF0000"/>
                </a:solidFill>
                <a:latin typeface="+mn-ea"/>
              </a:rPr>
              <a:t>派嗪环</a:t>
            </a:r>
            <a:r>
              <a:rPr lang="zh-CN" altLang="en-US" sz="2000" b="1" dirty="0" smtClean="0">
                <a:latin typeface="+mn-ea"/>
              </a:rPr>
              <a:t>与抗绿脓杆菌有关。在</a:t>
            </a:r>
            <a:r>
              <a:rPr lang="zh-CN" altLang="en-US" sz="2000" b="1" dirty="0" smtClean="0">
                <a:solidFill>
                  <a:srgbClr val="FF0000"/>
                </a:solidFill>
                <a:latin typeface="+mn-ea"/>
              </a:rPr>
              <a:t>派嗪环</a:t>
            </a:r>
            <a:r>
              <a:rPr lang="zh-CN" altLang="en-US" sz="2000" b="1" dirty="0" smtClean="0">
                <a:latin typeface="+mn-ea"/>
              </a:rPr>
              <a:t>上再引入</a:t>
            </a:r>
            <a:r>
              <a:rPr lang="zh-CN" altLang="en-US" sz="2000" b="1" dirty="0" smtClean="0">
                <a:solidFill>
                  <a:srgbClr val="FF0000"/>
                </a:solidFill>
                <a:latin typeface="+mn-ea"/>
              </a:rPr>
              <a:t>甲基或乙基</a:t>
            </a:r>
            <a:r>
              <a:rPr lang="zh-CN" altLang="en-US" sz="2000" b="1" dirty="0" smtClean="0">
                <a:latin typeface="+mn-ea"/>
              </a:rPr>
              <a:t>，可以提高其内服的生物利用度和组织药物浓度。</a:t>
            </a:r>
            <a:endParaRPr lang="en-US" altLang="zh-CN" sz="2000" dirty="0" smtClean="0">
              <a:latin typeface="+mn-ea"/>
            </a:endParaRPr>
          </a:p>
          <a:p>
            <a:pPr>
              <a:lnSpc>
                <a:spcPct val="90000"/>
              </a:lnSpc>
              <a:buFontTx/>
              <a:buNone/>
              <a:defRPr/>
            </a:pPr>
            <a:r>
              <a:rPr lang="zh-CN" altLang="en-US" sz="2000" b="1" dirty="0" smtClean="0">
                <a:latin typeface="+mn-ea"/>
              </a:rPr>
              <a:t>④ </a:t>
            </a:r>
            <a:r>
              <a:rPr lang="en-US" altLang="zh-CN" sz="2000" b="1" dirty="0" smtClean="0">
                <a:latin typeface="+mn-ea"/>
              </a:rPr>
              <a:t>8 </a:t>
            </a:r>
            <a:r>
              <a:rPr lang="zh-CN" altLang="en-US" sz="2000" b="1" dirty="0" smtClean="0">
                <a:latin typeface="+mn-ea"/>
              </a:rPr>
              <a:t>位引入</a:t>
            </a:r>
            <a:r>
              <a:rPr lang="en-US" altLang="zh-CN" sz="2000" b="1" dirty="0" smtClean="0">
                <a:latin typeface="+mn-ea"/>
              </a:rPr>
              <a:t>-</a:t>
            </a:r>
            <a:r>
              <a:rPr lang="en-US" altLang="zh-CN" sz="2000" b="1" dirty="0" smtClean="0">
                <a:solidFill>
                  <a:srgbClr val="FF0000"/>
                </a:solidFill>
                <a:latin typeface="+mn-ea"/>
              </a:rPr>
              <a:t>F</a:t>
            </a:r>
            <a:r>
              <a:rPr lang="zh-CN" altLang="en-US" sz="2000" b="1" dirty="0" smtClean="0">
                <a:latin typeface="+mn-ea"/>
              </a:rPr>
              <a:t>（氟）或</a:t>
            </a:r>
            <a:r>
              <a:rPr lang="en-US" altLang="zh-CN" sz="2000" b="1" dirty="0" smtClean="0">
                <a:latin typeface="+mn-ea"/>
              </a:rPr>
              <a:t>-</a:t>
            </a:r>
            <a:r>
              <a:rPr lang="en-US" altLang="zh-CN" sz="2000" b="1" dirty="0" err="1" smtClean="0">
                <a:solidFill>
                  <a:srgbClr val="FF0000"/>
                </a:solidFill>
                <a:latin typeface="+mn-ea"/>
              </a:rPr>
              <a:t>Cl</a:t>
            </a:r>
            <a:r>
              <a:rPr lang="zh-CN" altLang="en-US" sz="2000" b="1" dirty="0" smtClean="0">
                <a:latin typeface="+mn-ea"/>
              </a:rPr>
              <a:t>（氯），</a:t>
            </a:r>
            <a:endParaRPr lang="en-US" altLang="zh-CN" sz="2000" b="1" dirty="0" smtClean="0">
              <a:latin typeface="+mn-ea"/>
            </a:endParaRPr>
          </a:p>
          <a:p>
            <a:pPr>
              <a:lnSpc>
                <a:spcPct val="90000"/>
              </a:lnSpc>
              <a:buFontTx/>
              <a:buNone/>
              <a:defRPr/>
            </a:pPr>
            <a:r>
              <a:rPr lang="en-US" altLang="zh-CN" sz="2000" b="1" dirty="0" smtClean="0">
                <a:latin typeface="+mn-ea"/>
              </a:rPr>
              <a:t>   </a:t>
            </a:r>
            <a:r>
              <a:rPr lang="zh-CN" altLang="en-US" sz="2000" b="1" dirty="0" smtClean="0">
                <a:latin typeface="+mn-ea"/>
              </a:rPr>
              <a:t>内服的生物利用度增加，提高抗</a:t>
            </a:r>
            <a:endParaRPr lang="en-US" altLang="zh-CN" sz="2000" b="1" dirty="0" smtClean="0">
              <a:latin typeface="+mn-ea"/>
            </a:endParaRPr>
          </a:p>
          <a:p>
            <a:pPr>
              <a:lnSpc>
                <a:spcPct val="90000"/>
              </a:lnSpc>
              <a:buFontTx/>
              <a:buNone/>
              <a:defRPr/>
            </a:pPr>
            <a:r>
              <a:rPr lang="en-US" altLang="zh-CN" sz="2000" b="1" dirty="0" smtClean="0">
                <a:latin typeface="+mn-ea"/>
              </a:rPr>
              <a:t>   </a:t>
            </a:r>
            <a:r>
              <a:rPr lang="zh-CN" altLang="en-US" sz="2000" b="1" dirty="0" smtClean="0">
                <a:latin typeface="+mn-ea"/>
              </a:rPr>
              <a:t>革兰氏阳性菌和厌氧菌的活性；</a:t>
            </a:r>
            <a:endParaRPr lang="en-US" altLang="zh-CN" sz="2000" b="1" dirty="0" smtClean="0">
              <a:latin typeface="+mn-ea"/>
            </a:endParaRPr>
          </a:p>
          <a:p>
            <a:pPr>
              <a:lnSpc>
                <a:spcPct val="90000"/>
              </a:lnSpc>
              <a:spcBef>
                <a:spcPct val="50000"/>
              </a:spcBef>
              <a:buFontTx/>
              <a:buNone/>
              <a:defRPr/>
            </a:pPr>
            <a:r>
              <a:rPr lang="zh-CN" altLang="en-US" sz="2000" b="1" dirty="0" smtClean="0">
                <a:latin typeface="+mn-ea"/>
              </a:rPr>
              <a:t>⑤ </a:t>
            </a:r>
            <a:r>
              <a:rPr lang="en-US" altLang="zh-CN" sz="2000" b="1" dirty="0" smtClean="0">
                <a:latin typeface="+mn-ea"/>
              </a:rPr>
              <a:t>1 </a:t>
            </a:r>
            <a:r>
              <a:rPr lang="zh-CN" altLang="en-US" sz="2000" b="1" dirty="0" smtClean="0">
                <a:latin typeface="+mn-ea"/>
              </a:rPr>
              <a:t>位引入</a:t>
            </a:r>
            <a:r>
              <a:rPr lang="zh-CN" altLang="en-US" sz="2000" b="1" dirty="0" smtClean="0">
                <a:solidFill>
                  <a:srgbClr val="FF0000"/>
                </a:solidFill>
                <a:latin typeface="+mn-ea"/>
              </a:rPr>
              <a:t>苯环或环状基团</a:t>
            </a:r>
            <a:r>
              <a:rPr lang="zh-CN" altLang="en-US" sz="2000" b="1" dirty="0" smtClean="0">
                <a:latin typeface="+mn-ea"/>
              </a:rPr>
              <a:t>等抗菌</a:t>
            </a:r>
            <a:endParaRPr lang="en-US" altLang="zh-CN" sz="2000" b="1" dirty="0" smtClean="0">
              <a:latin typeface="+mn-ea"/>
            </a:endParaRPr>
          </a:p>
          <a:p>
            <a:pPr>
              <a:lnSpc>
                <a:spcPct val="90000"/>
              </a:lnSpc>
              <a:spcBef>
                <a:spcPct val="50000"/>
              </a:spcBef>
              <a:buFontTx/>
              <a:buNone/>
              <a:defRPr/>
            </a:pPr>
            <a:r>
              <a:rPr lang="en-US" altLang="zh-CN" sz="2000" b="1" dirty="0" smtClean="0">
                <a:latin typeface="+mn-ea"/>
              </a:rPr>
              <a:t>   </a:t>
            </a:r>
            <a:r>
              <a:rPr lang="zh-CN" altLang="en-US" sz="2000" b="1" dirty="0" smtClean="0">
                <a:latin typeface="+mn-ea"/>
              </a:rPr>
              <a:t>作用增强。</a:t>
            </a:r>
          </a:p>
          <a:p>
            <a:endParaRPr lang="zh-CN" altLang="en-US" dirty="0"/>
          </a:p>
        </p:txBody>
      </p:sp>
      <p:pic>
        <p:nvPicPr>
          <p:cNvPr id="4" name="Picture 2" descr="图12-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080" y="3501008"/>
            <a:ext cx="3456633" cy="2664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三、作用</a:t>
            </a:r>
            <a:r>
              <a:rPr lang="zh-CN" altLang="en-US" dirty="0" smtClean="0"/>
              <a:t>机理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342900" algn="l" eaLnBrk="1" hangingPunct="1">
              <a:lnSpc>
                <a:spcPts val="2800"/>
              </a:lnSpc>
              <a:spcBef>
                <a:spcPts val="0"/>
              </a:spcBef>
              <a:buFontTx/>
              <a:buNone/>
              <a:defRPr/>
            </a:pPr>
            <a:r>
              <a:rPr lang="zh-CN" altLang="en-US" sz="2000" b="1" dirty="0" smtClean="0">
                <a:latin typeface="+mn-ea"/>
              </a:rPr>
              <a:t>氟</a:t>
            </a:r>
            <a:r>
              <a:rPr lang="zh-CN" altLang="en-US" sz="2000" b="1" dirty="0" smtClean="0">
                <a:latin typeface="+mn-ea"/>
              </a:rPr>
              <a:t>喹诺酮类药可与细菌</a:t>
            </a:r>
            <a:r>
              <a:rPr lang="en-US" altLang="zh-CN" sz="2000" b="1" dirty="0" smtClean="0">
                <a:latin typeface="+mn-ea"/>
              </a:rPr>
              <a:t>DNA</a:t>
            </a:r>
            <a:r>
              <a:rPr lang="zh-CN" altLang="en-US" sz="2000" b="1" dirty="0" smtClean="0">
                <a:latin typeface="+mn-ea"/>
              </a:rPr>
              <a:t>和</a:t>
            </a:r>
            <a:r>
              <a:rPr lang="en-US" altLang="zh-CN" sz="2000" b="1" dirty="0" smtClean="0">
                <a:latin typeface="+mn-ea"/>
              </a:rPr>
              <a:t>DNA</a:t>
            </a:r>
            <a:r>
              <a:rPr lang="zh-CN" altLang="en-US" sz="2000" b="1" dirty="0" smtClean="0">
                <a:latin typeface="+mn-ea"/>
              </a:rPr>
              <a:t>回旋酶形成复合物，</a:t>
            </a:r>
            <a:r>
              <a:rPr lang="zh-CN" altLang="en-US" sz="2000" b="1" dirty="0" smtClean="0">
                <a:latin typeface="+mn-ea"/>
              </a:rPr>
              <a:t>抑制</a:t>
            </a:r>
            <a:r>
              <a:rPr lang="en-US" altLang="zh-CN" sz="2000" b="1" dirty="0" smtClean="0">
                <a:latin typeface="+mn-ea"/>
              </a:rPr>
              <a:t>DNA</a:t>
            </a:r>
            <a:r>
              <a:rPr lang="zh-CN" altLang="en-US" sz="2000" b="1" dirty="0" smtClean="0">
                <a:latin typeface="+mn-ea"/>
              </a:rPr>
              <a:t>回旋酶的</a:t>
            </a:r>
            <a:r>
              <a:rPr lang="en-US" altLang="zh-CN" sz="2000" b="1" dirty="0" smtClean="0">
                <a:latin typeface="+mn-ea"/>
              </a:rPr>
              <a:t>A</a:t>
            </a:r>
            <a:r>
              <a:rPr lang="zh-CN" altLang="en-US" sz="2000" b="1" dirty="0" smtClean="0">
                <a:latin typeface="+mn-ea"/>
              </a:rPr>
              <a:t>亚单位，使</a:t>
            </a:r>
            <a:r>
              <a:rPr lang="en-US" altLang="zh-CN" sz="2000" b="1" dirty="0" smtClean="0">
                <a:latin typeface="+mn-ea"/>
              </a:rPr>
              <a:t>DNA</a:t>
            </a:r>
            <a:r>
              <a:rPr lang="zh-CN" altLang="en-US" sz="2000" b="1" dirty="0" smtClean="0">
                <a:latin typeface="+mn-ea"/>
              </a:rPr>
              <a:t>超螺旋结构不能封口，</a:t>
            </a:r>
            <a:r>
              <a:rPr lang="zh-CN" altLang="zh-CN" sz="2000" b="1" dirty="0" smtClean="0"/>
              <a:t>不能形成负超螺旋</a:t>
            </a:r>
            <a:r>
              <a:rPr lang="zh-CN" altLang="zh-CN" sz="2000" b="1" dirty="0" smtClean="0"/>
              <a:t>结构，</a:t>
            </a:r>
            <a:r>
              <a:rPr lang="zh-CN" altLang="en-US" sz="2000" b="1" dirty="0" smtClean="0">
                <a:latin typeface="+mn-ea"/>
              </a:rPr>
              <a:t>这样</a:t>
            </a:r>
            <a:r>
              <a:rPr lang="en-US" altLang="zh-CN" sz="2000" b="1" dirty="0" smtClean="0">
                <a:latin typeface="+mn-ea"/>
              </a:rPr>
              <a:t>DNA</a:t>
            </a:r>
            <a:r>
              <a:rPr lang="zh-CN" altLang="en-US" sz="2000" b="1" dirty="0" smtClean="0">
                <a:latin typeface="+mn-ea"/>
              </a:rPr>
              <a:t>单链暴露，导致</a:t>
            </a:r>
            <a:r>
              <a:rPr lang="en-US" altLang="zh-CN" sz="2000" b="1" dirty="0" smtClean="0">
                <a:latin typeface="+mn-ea"/>
              </a:rPr>
              <a:t>mRNA</a:t>
            </a:r>
            <a:r>
              <a:rPr lang="zh-CN" altLang="en-US" sz="2000" b="1" dirty="0" smtClean="0">
                <a:latin typeface="+mn-ea"/>
              </a:rPr>
              <a:t>与蛋白合成失控，</a:t>
            </a:r>
            <a:r>
              <a:rPr lang="zh-CN" altLang="en-US" sz="2000" b="1" dirty="0" smtClean="0">
                <a:latin typeface="+mn-ea"/>
              </a:rPr>
              <a:t>最后</a:t>
            </a:r>
            <a:r>
              <a:rPr lang="zh-CN" altLang="en-US" sz="2000" b="1" dirty="0" smtClean="0">
                <a:latin typeface="+mn-ea"/>
              </a:rPr>
              <a:t>细菌死亡。</a:t>
            </a:r>
          </a:p>
          <a:p>
            <a:pPr marL="0" indent="342900" algn="l" eaLnBrk="1" hangingPunct="1">
              <a:lnSpc>
                <a:spcPts val="2800"/>
              </a:lnSpc>
              <a:spcBef>
                <a:spcPts val="0"/>
              </a:spcBef>
              <a:buFontTx/>
              <a:buNone/>
              <a:defRPr/>
            </a:pPr>
            <a:r>
              <a:rPr lang="zh-CN" altLang="en-US" sz="2000" dirty="0" smtClean="0">
                <a:latin typeface="+mn-ea"/>
              </a:rPr>
              <a:t>            </a:t>
            </a:r>
          </a:p>
          <a:p>
            <a:pPr marL="0" indent="342900" algn="l" eaLnBrk="1" fontAlgn="auto" hangingPunct="1">
              <a:lnSpc>
                <a:spcPts val="2800"/>
              </a:lnSpc>
              <a:spcBef>
                <a:spcPts val="0"/>
              </a:spcBef>
              <a:buFontTx/>
              <a:buNone/>
              <a:defRPr/>
            </a:pPr>
            <a:r>
              <a:rPr lang="zh-CN" altLang="en-US" sz="2000" dirty="0" smtClean="0">
                <a:latin typeface="+mn-ea"/>
              </a:rPr>
              <a:t>    </a:t>
            </a:r>
            <a:r>
              <a:rPr lang="zh-CN" altLang="en-US" sz="2000" b="1" dirty="0" smtClean="0">
                <a:latin typeface="+mn-ea"/>
              </a:rPr>
              <a:t>由于细菌细胞</a:t>
            </a:r>
            <a:endParaRPr lang="en-US" altLang="zh-CN" sz="2000" b="1" dirty="0" smtClean="0">
              <a:latin typeface="+mn-ea"/>
            </a:endParaRPr>
          </a:p>
          <a:p>
            <a:pPr marL="0" indent="342900" algn="l" eaLnBrk="1" fontAlgn="auto" hangingPunct="1">
              <a:lnSpc>
                <a:spcPts val="2800"/>
              </a:lnSpc>
              <a:spcBef>
                <a:spcPts val="0"/>
              </a:spcBef>
              <a:buFontTx/>
              <a:buNone/>
              <a:defRPr/>
            </a:pPr>
            <a:r>
              <a:rPr lang="en-US" altLang="zh-CN" sz="2000" b="1" dirty="0" smtClean="0">
                <a:latin typeface="+mn-ea"/>
              </a:rPr>
              <a:t>DNA</a:t>
            </a:r>
            <a:r>
              <a:rPr lang="zh-CN" altLang="en-US" sz="2000" b="1" dirty="0" smtClean="0">
                <a:latin typeface="+mn-ea"/>
              </a:rPr>
              <a:t>呈裸露状态 </a:t>
            </a:r>
            <a:r>
              <a:rPr lang="en-US" altLang="zh-CN" sz="2000" b="1" dirty="0" smtClean="0">
                <a:latin typeface="+mn-ea"/>
              </a:rPr>
              <a:t>(</a:t>
            </a:r>
            <a:r>
              <a:rPr lang="zh-CN" altLang="en-US" sz="2000" b="1" dirty="0" smtClean="0">
                <a:latin typeface="+mn-ea"/>
              </a:rPr>
              <a:t>原核</a:t>
            </a:r>
            <a:endParaRPr lang="en-US" altLang="zh-CN" sz="2000" b="1" dirty="0" smtClean="0">
              <a:latin typeface="+mn-ea"/>
            </a:endParaRPr>
          </a:p>
          <a:p>
            <a:pPr marL="0" indent="342900" algn="l" eaLnBrk="1" fontAlgn="auto" hangingPunct="1">
              <a:lnSpc>
                <a:spcPts val="2800"/>
              </a:lnSpc>
              <a:spcBef>
                <a:spcPts val="0"/>
              </a:spcBef>
              <a:buFontTx/>
              <a:buNone/>
              <a:defRPr/>
            </a:pPr>
            <a:r>
              <a:rPr lang="zh-CN" altLang="en-US" sz="2000" b="1" dirty="0" smtClean="0">
                <a:latin typeface="+mn-ea"/>
              </a:rPr>
              <a:t>细胞</a:t>
            </a:r>
            <a:r>
              <a:rPr lang="en-US" altLang="zh-CN" sz="2000" b="1" dirty="0" smtClean="0">
                <a:latin typeface="+mn-ea"/>
              </a:rPr>
              <a:t>)</a:t>
            </a:r>
            <a:r>
              <a:rPr lang="zh-CN" altLang="en-US" sz="2000" b="1" dirty="0" smtClean="0">
                <a:latin typeface="+mn-ea"/>
              </a:rPr>
              <a:t>，而畜禽细胞</a:t>
            </a:r>
            <a:endParaRPr lang="en-US" altLang="zh-CN" sz="2000" b="1" dirty="0" smtClean="0">
              <a:latin typeface="+mn-ea"/>
            </a:endParaRPr>
          </a:p>
          <a:p>
            <a:pPr marL="0" indent="342900" algn="l" eaLnBrk="1" fontAlgn="auto" hangingPunct="1">
              <a:lnSpc>
                <a:spcPts val="2800"/>
              </a:lnSpc>
              <a:spcBef>
                <a:spcPts val="0"/>
              </a:spcBef>
              <a:buFontTx/>
              <a:buNone/>
              <a:defRPr/>
            </a:pPr>
            <a:r>
              <a:rPr lang="en-US" altLang="zh-CN" sz="2000" b="1" dirty="0" smtClean="0">
                <a:latin typeface="+mn-ea"/>
              </a:rPr>
              <a:t>DNA</a:t>
            </a:r>
            <a:r>
              <a:rPr lang="zh-CN" altLang="en-US" sz="2000" b="1" dirty="0" smtClean="0">
                <a:latin typeface="+mn-ea"/>
              </a:rPr>
              <a:t>呈包被状态</a:t>
            </a:r>
            <a:r>
              <a:rPr lang="en-US" altLang="zh-CN" sz="2000" b="1" dirty="0" smtClean="0">
                <a:latin typeface="+mn-ea"/>
              </a:rPr>
              <a:t>(</a:t>
            </a:r>
            <a:r>
              <a:rPr lang="zh-CN" altLang="en-US" sz="2000" b="1" dirty="0" smtClean="0">
                <a:latin typeface="+mn-ea"/>
              </a:rPr>
              <a:t>真核</a:t>
            </a:r>
            <a:endParaRPr lang="en-US" altLang="zh-CN" sz="2000" b="1" dirty="0" smtClean="0">
              <a:latin typeface="+mn-ea"/>
            </a:endParaRPr>
          </a:p>
          <a:p>
            <a:pPr marL="0" indent="342900" algn="l" eaLnBrk="1" fontAlgn="auto" hangingPunct="1">
              <a:lnSpc>
                <a:spcPts val="2800"/>
              </a:lnSpc>
              <a:spcBef>
                <a:spcPts val="0"/>
              </a:spcBef>
              <a:buFontTx/>
              <a:buNone/>
              <a:defRPr/>
            </a:pPr>
            <a:r>
              <a:rPr lang="zh-CN" altLang="en-US" sz="2000" b="1" dirty="0" smtClean="0">
                <a:latin typeface="+mn-ea"/>
              </a:rPr>
              <a:t>细胞</a:t>
            </a:r>
            <a:r>
              <a:rPr lang="en-US" altLang="zh-CN" sz="2000" b="1" dirty="0" smtClean="0">
                <a:latin typeface="+mn-ea"/>
              </a:rPr>
              <a:t>)</a:t>
            </a:r>
            <a:r>
              <a:rPr lang="zh-CN" altLang="en-US" sz="2000" b="1" dirty="0" smtClean="0">
                <a:latin typeface="+mn-ea"/>
              </a:rPr>
              <a:t>，所以这类药</a:t>
            </a:r>
            <a:endParaRPr lang="en-US" altLang="zh-CN" sz="2000" b="1" dirty="0" smtClean="0">
              <a:latin typeface="+mn-ea"/>
            </a:endParaRPr>
          </a:p>
          <a:p>
            <a:pPr marL="0" indent="342900" algn="l" eaLnBrk="1" fontAlgn="auto" hangingPunct="1">
              <a:lnSpc>
                <a:spcPts val="2800"/>
              </a:lnSpc>
              <a:spcBef>
                <a:spcPts val="0"/>
              </a:spcBef>
              <a:buFontTx/>
              <a:buNone/>
              <a:defRPr/>
            </a:pPr>
            <a:r>
              <a:rPr lang="zh-CN" altLang="en-US" sz="2000" b="1" dirty="0" smtClean="0">
                <a:latin typeface="+mn-ea"/>
              </a:rPr>
              <a:t>物易进入菌体直接</a:t>
            </a:r>
            <a:endParaRPr lang="en-US" altLang="zh-CN" sz="2000" b="1" dirty="0" smtClean="0">
              <a:latin typeface="+mn-ea"/>
            </a:endParaRPr>
          </a:p>
          <a:p>
            <a:pPr marL="0" indent="342900" algn="l" eaLnBrk="1" fontAlgn="auto" hangingPunct="1">
              <a:lnSpc>
                <a:spcPts val="2800"/>
              </a:lnSpc>
              <a:spcBef>
                <a:spcPts val="0"/>
              </a:spcBef>
              <a:buFontTx/>
              <a:buNone/>
              <a:defRPr/>
            </a:pPr>
            <a:r>
              <a:rPr lang="zh-CN" altLang="en-US" sz="2000" b="1" dirty="0" smtClean="0">
                <a:latin typeface="+mn-ea"/>
              </a:rPr>
              <a:t>与</a:t>
            </a:r>
            <a:r>
              <a:rPr lang="en-US" altLang="zh-CN" sz="2000" b="1" dirty="0" smtClean="0">
                <a:latin typeface="+mn-ea"/>
              </a:rPr>
              <a:t>DNA</a:t>
            </a:r>
            <a:r>
              <a:rPr lang="zh-CN" altLang="en-US" sz="2000" b="1" dirty="0" smtClean="0">
                <a:latin typeface="+mn-ea"/>
              </a:rPr>
              <a:t>相接触而呈选</a:t>
            </a:r>
            <a:endParaRPr lang="en-US" altLang="zh-CN" sz="2000" b="1" dirty="0" smtClean="0">
              <a:latin typeface="+mn-ea"/>
            </a:endParaRPr>
          </a:p>
          <a:p>
            <a:pPr marL="0" indent="342900" algn="l" eaLnBrk="1" fontAlgn="auto" hangingPunct="1">
              <a:lnSpc>
                <a:spcPts val="2800"/>
              </a:lnSpc>
              <a:spcBef>
                <a:spcPts val="0"/>
              </a:spcBef>
              <a:buFontTx/>
              <a:buNone/>
              <a:defRPr/>
            </a:pPr>
            <a:r>
              <a:rPr lang="zh-CN" altLang="en-US" sz="2000" b="1" dirty="0" smtClean="0">
                <a:latin typeface="+mn-ea"/>
              </a:rPr>
              <a:t>择性作用。</a:t>
            </a:r>
          </a:p>
          <a:p>
            <a:endParaRPr lang="zh-CN" altLang="en-US" sz="2000" dirty="0"/>
          </a:p>
        </p:txBody>
      </p:sp>
      <p:pic>
        <p:nvPicPr>
          <p:cNvPr id="4" name="Picture 5" descr="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27984" y="2564904"/>
            <a:ext cx="4248472" cy="3763412"/>
          </a:xfrm>
          <a:prstGeom prst="rect">
            <a:avLst/>
          </a:prstGeom>
          <a:gradFill rotWithShape="0">
            <a:gsLst>
              <a:gs pos="0">
                <a:srgbClr val="8C3D91"/>
              </a:gs>
              <a:gs pos="12000">
                <a:srgbClr val="7005D4"/>
              </a:gs>
              <a:gs pos="30000">
                <a:srgbClr val="181CC7"/>
              </a:gs>
              <a:gs pos="60001">
                <a:srgbClr val="0A128C"/>
              </a:gs>
              <a:gs pos="100000">
                <a:srgbClr val="0000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四、药理</a:t>
            </a:r>
            <a:r>
              <a:rPr lang="zh-CN" altLang="en-US" dirty="0" smtClean="0"/>
              <a:t>作用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4575" y="1076325"/>
            <a:ext cx="7703889" cy="5248275"/>
          </a:xfrm>
        </p:spPr>
        <p:txBody>
          <a:bodyPr/>
          <a:lstStyle/>
          <a:p>
            <a:pPr eaLnBrk="1" hangingPunct="1">
              <a:lnSpc>
                <a:spcPts val="2800"/>
              </a:lnSpc>
              <a:buFont typeface="Wingdings" pitchFamily="2" charset="2"/>
              <a:buChar char="u"/>
              <a:defRPr/>
            </a:pPr>
            <a:r>
              <a:rPr lang="zh-CN" altLang="en-US" sz="2400" b="1" dirty="0" smtClean="0">
                <a:latin typeface="+mn-ea"/>
              </a:rPr>
              <a:t>氟</a:t>
            </a:r>
            <a:r>
              <a:rPr lang="zh-CN" altLang="en-US" sz="2400" b="1" dirty="0" smtClean="0">
                <a:latin typeface="+mn-ea"/>
              </a:rPr>
              <a:t>喹诺酮类为广谱杀菌性抗菌药。对</a:t>
            </a:r>
            <a:r>
              <a:rPr lang="zh-CN" altLang="en-US" sz="2400" b="1" dirty="0" smtClean="0">
                <a:solidFill>
                  <a:srgbClr val="FF0000"/>
                </a:solidFill>
                <a:latin typeface="+mn-ea"/>
              </a:rPr>
              <a:t>革兰氏阳性菌、阴性菌、支原体、衣原体、某些厌氧菌</a:t>
            </a:r>
            <a:r>
              <a:rPr lang="zh-CN" altLang="en-US" sz="2400" dirty="0" smtClean="0">
                <a:latin typeface="+mn-ea"/>
              </a:rPr>
              <a:t>均</a:t>
            </a:r>
            <a:r>
              <a:rPr lang="zh-CN" altLang="en-US" sz="2400" b="1" dirty="0" smtClean="0">
                <a:latin typeface="+mn-ea"/>
              </a:rPr>
              <a:t>有效。</a:t>
            </a:r>
            <a:r>
              <a:rPr lang="zh-CN" altLang="en-US" sz="2400" dirty="0" smtClean="0">
                <a:latin typeface="+mn-ea"/>
              </a:rPr>
              <a:t> </a:t>
            </a:r>
          </a:p>
          <a:p>
            <a:pPr eaLnBrk="1" hangingPunct="1">
              <a:lnSpc>
                <a:spcPts val="2800"/>
              </a:lnSpc>
              <a:buFontTx/>
              <a:buNone/>
              <a:defRPr/>
            </a:pPr>
            <a:r>
              <a:rPr lang="zh-CN" altLang="en-US" sz="2400" b="1" dirty="0" smtClean="0">
                <a:solidFill>
                  <a:srgbClr val="FFFF00"/>
                </a:solidFill>
                <a:latin typeface="+mn-ea"/>
              </a:rPr>
              <a:t>      </a:t>
            </a:r>
            <a:r>
              <a:rPr lang="zh-CN" altLang="en-US" sz="2400" b="1" dirty="0" smtClean="0">
                <a:solidFill>
                  <a:srgbClr val="FFFF00"/>
                </a:solidFill>
                <a:latin typeface="+mn-ea"/>
              </a:rPr>
              <a:t>  </a:t>
            </a:r>
            <a:r>
              <a:rPr lang="zh-CN" altLang="en-US" sz="2400" b="1" dirty="0" smtClean="0">
                <a:solidFill>
                  <a:schemeClr val="tx1">
                    <a:lumMod val="60000"/>
                    <a:lumOff val="40000"/>
                  </a:schemeClr>
                </a:solidFill>
                <a:latin typeface="+mn-ea"/>
              </a:rPr>
              <a:t>对</a:t>
            </a:r>
            <a:r>
              <a:rPr lang="zh-CN" altLang="en-US" sz="2400" b="1" dirty="0" smtClean="0">
                <a:solidFill>
                  <a:schemeClr val="tx1">
                    <a:lumMod val="60000"/>
                    <a:lumOff val="40000"/>
                  </a:schemeClr>
                </a:solidFill>
                <a:latin typeface="+mn-ea"/>
              </a:rPr>
              <a:t>耐青霉素的金葡菌、耐磺胺类＋</a:t>
            </a:r>
            <a:r>
              <a:rPr lang="en-US" altLang="zh-CN" sz="2400" b="1" dirty="0" smtClean="0">
                <a:solidFill>
                  <a:schemeClr val="tx1">
                    <a:lumMod val="60000"/>
                    <a:lumOff val="40000"/>
                  </a:schemeClr>
                </a:solidFill>
                <a:latin typeface="+mn-ea"/>
              </a:rPr>
              <a:t>TMP</a:t>
            </a:r>
            <a:r>
              <a:rPr lang="zh-CN" altLang="en-US" sz="2400" b="1" dirty="0" smtClean="0">
                <a:solidFill>
                  <a:schemeClr val="tx1">
                    <a:lumMod val="60000"/>
                    <a:lumOff val="40000"/>
                  </a:schemeClr>
                </a:solidFill>
                <a:latin typeface="+mn-ea"/>
              </a:rPr>
              <a:t>的细菌、耐庆大霉素的绿脓杆菌、耐泰妙菌素的支原体也有效</a:t>
            </a:r>
            <a:r>
              <a:rPr lang="zh-CN" altLang="en-US" sz="2400" dirty="0" smtClean="0">
                <a:solidFill>
                  <a:schemeClr val="tx1">
                    <a:lumMod val="60000"/>
                    <a:lumOff val="40000"/>
                  </a:schemeClr>
                </a:solidFill>
                <a:latin typeface="+mn-ea"/>
              </a:rPr>
              <a:t>。</a:t>
            </a:r>
            <a:endParaRPr lang="en-US" altLang="zh-CN" sz="2400" dirty="0" smtClean="0">
              <a:solidFill>
                <a:schemeClr val="tx1">
                  <a:lumMod val="60000"/>
                  <a:lumOff val="40000"/>
                </a:schemeClr>
              </a:solidFill>
              <a:latin typeface="+mn-ea"/>
            </a:endParaRPr>
          </a:p>
          <a:p>
            <a:pPr eaLnBrk="1" hangingPunct="1">
              <a:lnSpc>
                <a:spcPts val="2800"/>
              </a:lnSpc>
              <a:buFont typeface="Wingdings" pitchFamily="2" charset="2"/>
              <a:buChar char="u"/>
              <a:defRPr/>
            </a:pPr>
            <a:r>
              <a:rPr lang="zh-CN" altLang="en-US" sz="2400" b="1" dirty="0" smtClean="0">
                <a:latin typeface="+mn-ea"/>
              </a:rPr>
              <a:t>氟喹诺酮类理想的</a:t>
            </a:r>
            <a:r>
              <a:rPr lang="zh-CN" altLang="en-US" sz="2400" b="1" dirty="0" smtClean="0">
                <a:solidFill>
                  <a:srgbClr val="FF0000"/>
                </a:solidFill>
                <a:latin typeface="+mn-ea"/>
              </a:rPr>
              <a:t>杀菌浓度</a:t>
            </a:r>
            <a:r>
              <a:rPr lang="zh-CN" altLang="en-US" sz="2400" dirty="0" smtClean="0">
                <a:latin typeface="+mn-ea"/>
              </a:rPr>
              <a:t>为</a:t>
            </a:r>
            <a:r>
              <a:rPr lang="en-US" altLang="zh-CN" sz="2400" b="1" dirty="0" smtClean="0">
                <a:latin typeface="+mn-ea"/>
              </a:rPr>
              <a:t>0.1</a:t>
            </a:r>
            <a:r>
              <a:rPr lang="zh-CN" altLang="en-US" sz="2400" b="1" dirty="0" smtClean="0">
                <a:latin typeface="+mn-ea"/>
              </a:rPr>
              <a:t>～</a:t>
            </a:r>
            <a:r>
              <a:rPr lang="en-US" altLang="zh-CN" sz="2400" b="1" dirty="0" smtClean="0">
                <a:latin typeface="+mn-ea"/>
              </a:rPr>
              <a:t>10</a:t>
            </a:r>
            <a:r>
              <a:rPr lang="zh-CN" altLang="en-US" sz="2400" b="1" dirty="0" smtClean="0">
                <a:latin typeface="+mn-ea"/>
              </a:rPr>
              <a:t>微克</a:t>
            </a:r>
            <a:r>
              <a:rPr lang="en-US" altLang="zh-CN" sz="2400" b="1" dirty="0" smtClean="0">
                <a:latin typeface="+mn-ea"/>
              </a:rPr>
              <a:t>/ml</a:t>
            </a:r>
            <a:r>
              <a:rPr lang="zh-CN" altLang="en-US" sz="2400" b="1" dirty="0" smtClean="0">
                <a:latin typeface="+mn-ea"/>
              </a:rPr>
              <a:t>，</a:t>
            </a:r>
            <a:r>
              <a:rPr lang="zh-CN" altLang="en-US" sz="2400" b="1" dirty="0" smtClean="0">
                <a:solidFill>
                  <a:srgbClr val="FF0000"/>
                </a:solidFill>
                <a:latin typeface="+mn-ea"/>
              </a:rPr>
              <a:t>在较高浓度下杀菌效果降低。</a:t>
            </a:r>
            <a:endParaRPr lang="en-US" altLang="zh-CN" sz="2400" b="1" dirty="0" smtClean="0">
              <a:solidFill>
                <a:srgbClr val="FF0000"/>
              </a:solidFill>
              <a:latin typeface="+mn-ea"/>
            </a:endParaRPr>
          </a:p>
          <a:p>
            <a:pPr eaLnBrk="1" hangingPunct="1">
              <a:lnSpc>
                <a:spcPts val="2800"/>
              </a:lnSpc>
              <a:buFont typeface="Wingdings" pitchFamily="2" charset="2"/>
              <a:buChar char="u"/>
              <a:defRPr/>
            </a:pPr>
            <a:r>
              <a:rPr lang="zh-CN" altLang="en-US" sz="2400" dirty="0" smtClean="0">
                <a:latin typeface="+mn-ea"/>
              </a:rPr>
              <a:t>氟喹诺酮类对许多细菌 </a:t>
            </a:r>
            <a:r>
              <a:rPr lang="en-US" altLang="zh-CN" sz="2400" dirty="0" smtClean="0">
                <a:latin typeface="+mn-ea"/>
              </a:rPr>
              <a:t>(</a:t>
            </a:r>
            <a:r>
              <a:rPr lang="zh-CN" altLang="en-US" sz="2400" dirty="0" smtClean="0">
                <a:latin typeface="+mn-ea"/>
              </a:rPr>
              <a:t>金葡菌、链球菌、大肠杆菌、克雷白杆菌、绿脓杆菌等</a:t>
            </a:r>
            <a:r>
              <a:rPr lang="en-US" altLang="zh-CN" sz="2400" dirty="0" smtClean="0">
                <a:latin typeface="+mn-ea"/>
              </a:rPr>
              <a:t>)</a:t>
            </a:r>
            <a:r>
              <a:rPr lang="zh-CN" altLang="en-US" sz="2400" dirty="0" smtClean="0">
                <a:latin typeface="+mn-ea"/>
              </a:rPr>
              <a:t>能产生</a:t>
            </a:r>
            <a:r>
              <a:rPr lang="zh-CN" altLang="en-US" sz="2400" dirty="0" smtClean="0">
                <a:solidFill>
                  <a:schemeClr val="tx1">
                    <a:lumMod val="60000"/>
                    <a:lumOff val="40000"/>
                  </a:schemeClr>
                </a:solidFill>
                <a:latin typeface="+mn-ea"/>
              </a:rPr>
              <a:t>抗菌药后效应</a:t>
            </a:r>
            <a:r>
              <a:rPr lang="zh-CN" altLang="en-US" sz="2400" dirty="0" smtClean="0">
                <a:latin typeface="+mn-ea"/>
              </a:rPr>
              <a:t>作用，一般可维持几个小时。</a:t>
            </a:r>
            <a:r>
              <a:rPr lang="zh-CN" altLang="en-US" sz="2400" dirty="0" smtClean="0"/>
              <a:t> </a:t>
            </a:r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五、</a:t>
            </a:r>
            <a:r>
              <a:rPr lang="zh-CN" altLang="en-US" dirty="0" smtClean="0"/>
              <a:t>耐药性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4575" y="1076325"/>
            <a:ext cx="7127825" cy="5248275"/>
          </a:xfrm>
        </p:spPr>
        <p:txBody>
          <a:bodyPr/>
          <a:lstStyle/>
          <a:p>
            <a:pPr>
              <a:buNone/>
            </a:pPr>
            <a:endParaRPr lang="en-US" altLang="zh-CN" sz="2800" b="1" dirty="0" smtClean="0">
              <a:solidFill>
                <a:srgbClr val="FF0000"/>
              </a:solidFill>
              <a:latin typeface="隶书" pitchFamily="49" charset="-122"/>
              <a:ea typeface="隶书" pitchFamily="49" charset="-122"/>
            </a:endParaRPr>
          </a:p>
          <a:p>
            <a:pPr>
              <a:spcBef>
                <a:spcPts val="0"/>
              </a:spcBef>
              <a:buFont typeface="Wingdings" pitchFamily="2" charset="2"/>
              <a:buChar char="u"/>
              <a:defRPr/>
            </a:pPr>
            <a:r>
              <a:rPr lang="zh-CN" altLang="en-US" sz="2400" dirty="0" smtClean="0">
                <a:latin typeface="+mn-ea"/>
              </a:rPr>
              <a:t>随着氟喹诺酮类药物广泛应用，耐药菌株也</a:t>
            </a:r>
            <a:r>
              <a:rPr lang="zh-CN" altLang="en-US" sz="2400" dirty="0" smtClean="0">
                <a:latin typeface="+mn-ea"/>
              </a:rPr>
              <a:t>逐渐增加</a:t>
            </a:r>
            <a:r>
              <a:rPr lang="zh-CN" altLang="en-US" sz="2400" dirty="0" smtClean="0">
                <a:latin typeface="+mn-ea"/>
              </a:rPr>
              <a:t>。</a:t>
            </a:r>
          </a:p>
          <a:p>
            <a:pPr>
              <a:spcBef>
                <a:spcPts val="0"/>
              </a:spcBef>
              <a:buFont typeface="Wingdings" pitchFamily="2" charset="2"/>
              <a:buChar char="u"/>
              <a:defRPr/>
            </a:pPr>
            <a:r>
              <a:rPr lang="zh-CN" altLang="en-US" sz="2400" dirty="0" smtClean="0">
                <a:latin typeface="+mn-ea"/>
              </a:rPr>
              <a:t>氟喹诺酮类药物与其他药物间无交叉耐药性，</a:t>
            </a:r>
            <a:r>
              <a:rPr lang="zh-CN" altLang="en-US" sz="2400" dirty="0" smtClean="0">
                <a:latin typeface="+mn-ea"/>
              </a:rPr>
              <a:t>但</a:t>
            </a:r>
            <a:r>
              <a:rPr lang="zh-CN" altLang="en-US" sz="2400" b="1" dirty="0" smtClean="0">
                <a:solidFill>
                  <a:srgbClr val="FF0000"/>
                </a:solidFill>
                <a:latin typeface="+mn-ea"/>
              </a:rPr>
              <a:t>本</a:t>
            </a:r>
            <a:r>
              <a:rPr lang="zh-CN" altLang="en-US" sz="2400" b="1" dirty="0" smtClean="0">
                <a:solidFill>
                  <a:srgbClr val="FF0000"/>
                </a:solidFill>
                <a:latin typeface="+mn-ea"/>
              </a:rPr>
              <a:t>类药物之间存在交叉耐药性</a:t>
            </a:r>
            <a:r>
              <a:rPr lang="zh-CN" altLang="en-US" sz="2400" dirty="0" smtClean="0">
                <a:latin typeface="+mn-ea"/>
              </a:rPr>
              <a:t>。</a:t>
            </a:r>
            <a:endParaRPr lang="en-US" altLang="zh-CN" sz="2400" dirty="0" smtClean="0">
              <a:latin typeface="+mn-ea"/>
            </a:endParaRPr>
          </a:p>
          <a:p>
            <a:pPr>
              <a:spcBef>
                <a:spcPts val="0"/>
              </a:spcBef>
              <a:defRPr/>
            </a:pPr>
            <a:endParaRPr lang="en-US" altLang="zh-CN" sz="2400" dirty="0" smtClean="0">
              <a:latin typeface="+mn-ea"/>
            </a:endParaRPr>
          </a:p>
          <a:p>
            <a:pPr>
              <a:spcBef>
                <a:spcPts val="0"/>
              </a:spcBef>
              <a:buFont typeface="Wingdings" pitchFamily="2" charset="2"/>
              <a:buChar char="u"/>
              <a:defRPr/>
            </a:pPr>
            <a:r>
              <a:rPr lang="zh-CN" altLang="en-US" sz="2400" dirty="0" smtClean="0">
                <a:latin typeface="+mn-ea"/>
              </a:rPr>
              <a:t>细菌的耐药机制：喹诺酮类药作用靶位的改变</a:t>
            </a:r>
            <a:r>
              <a:rPr lang="zh-CN" altLang="en-US" sz="2400" dirty="0" smtClean="0">
                <a:latin typeface="+mn-ea"/>
              </a:rPr>
              <a:t>；药物</a:t>
            </a:r>
            <a:r>
              <a:rPr lang="zh-CN" altLang="en-US" sz="2400" dirty="0" smtClean="0">
                <a:latin typeface="+mn-ea"/>
              </a:rPr>
              <a:t>在菌体内积蓄减少；质粒介导耐药。</a:t>
            </a:r>
          </a:p>
          <a:p>
            <a:endParaRPr lang="zh-CN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46TGp_biz_light_v2">
  <a:themeElements>
    <a:clrScheme name="146TGp_biz_light_v2 3">
      <a:dk1>
        <a:srgbClr val="003366"/>
      </a:dk1>
      <a:lt1>
        <a:srgbClr val="FFFFFF"/>
      </a:lt1>
      <a:dk2>
        <a:srgbClr val="5086C2"/>
      </a:dk2>
      <a:lt2>
        <a:srgbClr val="C0C0C0"/>
      </a:lt2>
      <a:accent1>
        <a:srgbClr val="DE8848"/>
      </a:accent1>
      <a:accent2>
        <a:srgbClr val="85BA54"/>
      </a:accent2>
      <a:accent3>
        <a:srgbClr val="FFFFFF"/>
      </a:accent3>
      <a:accent4>
        <a:srgbClr val="002A56"/>
      </a:accent4>
      <a:accent5>
        <a:srgbClr val="ECC3B1"/>
      </a:accent5>
      <a:accent6>
        <a:srgbClr val="78A84B"/>
      </a:accent6>
      <a:hlink>
        <a:srgbClr val="4C59D2"/>
      </a:hlink>
      <a:folHlink>
        <a:srgbClr val="A0B5C4"/>
      </a:folHlink>
    </a:clrScheme>
    <a:fontScheme name="146TGp_biz_light_v2">
      <a:majorFont>
        <a:latin typeface="微软雅黑"/>
        <a:ea typeface="微软雅黑"/>
        <a:cs typeface=""/>
      </a:majorFont>
      <a:minorFont>
        <a:latin typeface="微软雅黑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ysDot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黑体" panose="02010609060101010101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ysDot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黑体" panose="02010609060101010101" pitchFamily="49" charset="-122"/>
          </a:defRPr>
        </a:defPPr>
      </a:lstStyle>
    </a:lnDef>
  </a:objectDefaults>
  <a:extraClrSchemeLst>
    <a:extraClrScheme>
      <a:clrScheme name="146TGp_biz_light_v2 1">
        <a:dk1>
          <a:srgbClr val="48806B"/>
        </a:dk1>
        <a:lt1>
          <a:srgbClr val="FFFFFF"/>
        </a:lt1>
        <a:dk2>
          <a:srgbClr val="77956D"/>
        </a:dk2>
        <a:lt2>
          <a:srgbClr val="C0C0C0"/>
        </a:lt2>
        <a:accent1>
          <a:srgbClr val="6BB9C3"/>
        </a:accent1>
        <a:accent2>
          <a:srgbClr val="E7BA15"/>
        </a:accent2>
        <a:accent3>
          <a:srgbClr val="FFFFFF"/>
        </a:accent3>
        <a:accent4>
          <a:srgbClr val="3C6C5A"/>
        </a:accent4>
        <a:accent5>
          <a:srgbClr val="BAD9DE"/>
        </a:accent5>
        <a:accent6>
          <a:srgbClr val="D1A812"/>
        </a:accent6>
        <a:hlink>
          <a:srgbClr val="76C14D"/>
        </a:hlink>
        <a:folHlink>
          <a:srgbClr val="B0C2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46TGp_biz_light_v2 2">
        <a:dk1>
          <a:srgbClr val="5F5F5F"/>
        </a:dk1>
        <a:lt1>
          <a:srgbClr val="FFFFFF"/>
        </a:lt1>
        <a:dk2>
          <a:srgbClr val="8D8D8D"/>
        </a:dk2>
        <a:lt2>
          <a:srgbClr val="C0C0C0"/>
        </a:lt2>
        <a:accent1>
          <a:srgbClr val="8EC072"/>
        </a:accent1>
        <a:accent2>
          <a:srgbClr val="5DB8CD"/>
        </a:accent2>
        <a:accent3>
          <a:srgbClr val="FFFFFF"/>
        </a:accent3>
        <a:accent4>
          <a:srgbClr val="505050"/>
        </a:accent4>
        <a:accent5>
          <a:srgbClr val="C6DCBC"/>
        </a:accent5>
        <a:accent6>
          <a:srgbClr val="53A6BA"/>
        </a:accent6>
        <a:hlink>
          <a:srgbClr val="D68B40"/>
        </a:hlink>
        <a:folHlink>
          <a:srgbClr val="D5D17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46TGp_biz_light_v2 3">
        <a:dk1>
          <a:srgbClr val="003366"/>
        </a:dk1>
        <a:lt1>
          <a:srgbClr val="FFFFFF"/>
        </a:lt1>
        <a:dk2>
          <a:srgbClr val="5086C2"/>
        </a:dk2>
        <a:lt2>
          <a:srgbClr val="C0C0C0"/>
        </a:lt2>
        <a:accent1>
          <a:srgbClr val="DE8848"/>
        </a:accent1>
        <a:accent2>
          <a:srgbClr val="85BA54"/>
        </a:accent2>
        <a:accent3>
          <a:srgbClr val="FFFFFF"/>
        </a:accent3>
        <a:accent4>
          <a:srgbClr val="002A56"/>
        </a:accent4>
        <a:accent5>
          <a:srgbClr val="ECC3B1"/>
        </a:accent5>
        <a:accent6>
          <a:srgbClr val="78A84B"/>
        </a:accent6>
        <a:hlink>
          <a:srgbClr val="4C59D2"/>
        </a:hlink>
        <a:folHlink>
          <a:srgbClr val="A0B5C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2976</TotalTime>
  <Words>1975</Words>
  <Application>Microsoft Office PowerPoint</Application>
  <PresentationFormat>全屏显示(4:3)</PresentationFormat>
  <Paragraphs>141</Paragraphs>
  <Slides>17</Slides>
  <Notes>3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18" baseType="lpstr">
      <vt:lpstr>146TGp_biz_light_v2</vt:lpstr>
      <vt:lpstr>兽医药理学基础知识 兽药对动物疾病的“护驾”之旅</vt:lpstr>
      <vt:lpstr>幻灯片 2</vt:lpstr>
      <vt:lpstr>幻灯片 3</vt:lpstr>
      <vt:lpstr>一、概述</vt:lpstr>
      <vt:lpstr>一、概述</vt:lpstr>
      <vt:lpstr>二、构效关系 </vt:lpstr>
      <vt:lpstr>三、作用机理</vt:lpstr>
      <vt:lpstr>四、药理作用</vt:lpstr>
      <vt:lpstr>五、耐药性</vt:lpstr>
      <vt:lpstr>六、不良反应</vt:lpstr>
      <vt:lpstr>七、兽医临床应用</vt:lpstr>
      <vt:lpstr>七、兽医临床应用</vt:lpstr>
      <vt:lpstr>七、兽医临床应用</vt:lpstr>
      <vt:lpstr>七、兽医临床应用</vt:lpstr>
      <vt:lpstr>七、兽医临床应用</vt:lpstr>
      <vt:lpstr>七、兽医临床应用</vt:lpstr>
      <vt:lpstr>小结</vt:lpstr>
    </vt:vector>
  </TitlesOfParts>
  <Company>微软中国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www.pptbz.com</dc:title>
  <dc:creator>微软用户</dc:creator>
  <cp:lastModifiedBy>Microsoft</cp:lastModifiedBy>
  <cp:revision>546</cp:revision>
  <dcterms:created xsi:type="dcterms:W3CDTF">2014-01-13T04:32:11Z</dcterms:created>
  <dcterms:modified xsi:type="dcterms:W3CDTF">2019-06-27T03:10:50Z</dcterms:modified>
</cp:coreProperties>
</file>